
<file path=[Content_Types].xml><?xml version="1.0" encoding="utf-8"?>
<Types xmlns="http://schemas.openxmlformats.org/package/2006/content-types">
  <Default Extension="gif" ContentType="image/gif"/>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handoutMasterIdLst>
    <p:handoutMasterId r:id="rId29"/>
  </p:handoutMasterIdLst>
  <p:sldIdLst>
    <p:sldId id="256" r:id="rId2"/>
    <p:sldId id="257" r:id="rId3"/>
    <p:sldId id="258" r:id="rId4"/>
    <p:sldId id="259" r:id="rId5"/>
    <p:sldId id="261" r:id="rId6"/>
    <p:sldId id="262" r:id="rId7"/>
    <p:sldId id="260" r:id="rId8"/>
    <p:sldId id="266" r:id="rId9"/>
    <p:sldId id="263" r:id="rId10"/>
    <p:sldId id="267" r:id="rId11"/>
    <p:sldId id="265" r:id="rId12"/>
    <p:sldId id="264" r:id="rId13"/>
    <p:sldId id="268" r:id="rId14"/>
    <p:sldId id="269" r:id="rId15"/>
    <p:sldId id="271" r:id="rId16"/>
    <p:sldId id="270" r:id="rId17"/>
    <p:sldId id="272" r:id="rId18"/>
    <p:sldId id="273" r:id="rId19"/>
    <p:sldId id="274" r:id="rId20"/>
    <p:sldId id="275" r:id="rId21"/>
    <p:sldId id="281" r:id="rId22"/>
    <p:sldId id="276" r:id="rId23"/>
    <p:sldId id="277" r:id="rId24"/>
    <p:sldId id="278" r:id="rId25"/>
    <p:sldId id="279" r:id="rId26"/>
    <p:sldId id="280"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FCD39BDC-A67B-4B4C-859F-ED1997CB90D7}">
          <p14:sldIdLst>
            <p14:sldId id="256"/>
          </p14:sldIdLst>
        </p14:section>
        <p14:section name="回顾" id="{F4921201-AB3F-5D43-A5F8-60EF6BBC707C}">
          <p14:sldIdLst>
            <p14:sldId id="257"/>
            <p14:sldId id="258"/>
            <p14:sldId id="259"/>
            <p14:sldId id="261"/>
          </p14:sldIdLst>
        </p14:section>
        <p14:section name="目录" id="{C8068A63-A757-5149-B6B7-2F19C800E72E}">
          <p14:sldIdLst>
            <p14:sldId id="262"/>
          </p14:sldIdLst>
        </p14:section>
        <p14:section name="greedy" id="{B0FCEEBD-3BAC-CD4C-B6BC-01D742BED95B}">
          <p14:sldIdLst>
            <p14:sldId id="260"/>
            <p14:sldId id="266"/>
          </p14:sldIdLst>
        </p14:section>
        <p14:section name="beam" id="{C881703B-91AA-C143-8E3F-8FAA1EA30F30}">
          <p14:sldIdLst>
            <p14:sldId id="263"/>
            <p14:sldId id="267"/>
            <p14:sldId id="265"/>
            <p14:sldId id="264"/>
          </p14:sldIdLst>
        </p14:section>
        <p14:section name="sample" id="{EBCE317C-E615-7A46-A1A7-96B4C130CE50}">
          <p14:sldIdLst>
            <p14:sldId id="268"/>
            <p14:sldId id="269"/>
            <p14:sldId id="271"/>
            <p14:sldId id="270"/>
            <p14:sldId id="272"/>
            <p14:sldId id="273"/>
          </p14:sldIdLst>
        </p14:section>
        <p14:section name="Constrained Beam search" id="{93E90DA4-3F97-774D-8F71-B4B28E39EA58}">
          <p14:sldIdLst>
            <p14:sldId id="274"/>
            <p14:sldId id="275"/>
            <p14:sldId id="281"/>
          </p14:sldIdLst>
        </p14:section>
        <p14:section name="Contrastive Search" id="{4802C80C-0014-4E4E-8584-B72640344FA8}">
          <p14:sldIdLst>
            <p14:sldId id="276"/>
            <p14:sldId id="277"/>
          </p14:sldIdLst>
        </p14:section>
        <p14:section name="Assisted Search" id="{80DA3F7B-9B39-8F42-8D10-902FDDAF2347}">
          <p14:sldIdLst>
            <p14:sldId id="278"/>
            <p14:sldId id="279"/>
            <p14:sldId id="28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6405"/>
  </p:normalViewPr>
  <p:slideViewPr>
    <p:cSldViewPr snapToGrid="0">
      <p:cViewPr varScale="1">
        <p:scale>
          <a:sx n="131" d="100"/>
          <a:sy n="131" d="100"/>
        </p:scale>
        <p:origin x="376" y="184"/>
      </p:cViewPr>
      <p:guideLst/>
    </p:cSldViewPr>
  </p:slideViewPr>
  <p:notesTextViewPr>
    <p:cViewPr>
      <p:scale>
        <a:sx n="1" d="1"/>
        <a:sy n="1" d="1"/>
      </p:scale>
      <p:origin x="0" y="0"/>
    </p:cViewPr>
  </p:notesTextViewPr>
  <p:notesViewPr>
    <p:cSldViewPr snapToGrid="0">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C44E992B-061B-F93B-C802-4801B7312B2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a:extLst>
              <a:ext uri="{FF2B5EF4-FFF2-40B4-BE49-F238E27FC236}">
                <a16:creationId xmlns:a16="http://schemas.microsoft.com/office/drawing/2014/main" id="{F69EFAB5-300C-A8EE-6292-F16485C545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9E42482-1A99-7043-BB46-8747900B9C5B}" type="datetimeFigureOut">
              <a:rPr kumimoji="1" lang="zh-CN" altLang="en-US" smtClean="0"/>
              <a:t>2023/11/25</a:t>
            </a:fld>
            <a:endParaRPr kumimoji="1" lang="zh-CN" altLang="en-US"/>
          </a:p>
        </p:txBody>
      </p:sp>
      <p:sp>
        <p:nvSpPr>
          <p:cNvPr id="4" name="页脚占位符 3">
            <a:extLst>
              <a:ext uri="{FF2B5EF4-FFF2-40B4-BE49-F238E27FC236}">
                <a16:creationId xmlns:a16="http://schemas.microsoft.com/office/drawing/2014/main" id="{F3FA78F0-A668-9A30-2018-AA8E5EA93C6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a:extLst>
              <a:ext uri="{FF2B5EF4-FFF2-40B4-BE49-F238E27FC236}">
                <a16:creationId xmlns:a16="http://schemas.microsoft.com/office/drawing/2014/main" id="{F3D069A7-DD41-7F5D-2DDD-6B3EEEC3221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C0EE4E6-F5DB-E94A-9899-5574B1309361}" type="slidenum">
              <a:rPr kumimoji="1" lang="zh-CN" altLang="en-US" smtClean="0"/>
              <a:t>‹#›</a:t>
            </a:fld>
            <a:endParaRPr kumimoji="1" lang="zh-CN" altLang="en-US"/>
          </a:p>
        </p:txBody>
      </p:sp>
    </p:spTree>
    <p:extLst>
      <p:ext uri="{BB962C8B-B14F-4D97-AF65-F5344CB8AC3E}">
        <p14:creationId xmlns:p14="http://schemas.microsoft.com/office/powerpoint/2010/main" val="269622161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png>
</file>

<file path=ppt/media/image27.png>
</file>

<file path=ppt/media/image28.png>
</file>

<file path=ppt/media/image29.png>
</file>

<file path=ppt/media/image3.gif>
</file>

<file path=ppt/media/image30.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257AFE-E8B1-934D-AC83-231667329C24}" type="datetimeFigureOut">
              <a:rPr kumimoji="1" lang="zh-CN" altLang="en-US" smtClean="0"/>
              <a:t>2023/11/25</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490AD6-EDC0-734E-80FA-632A5EE38706}" type="slidenum">
              <a:rPr kumimoji="1" lang="zh-CN" altLang="en-US" smtClean="0"/>
              <a:t>‹#›</a:t>
            </a:fld>
            <a:endParaRPr kumimoji="1" lang="zh-CN" altLang="en-US"/>
          </a:p>
        </p:txBody>
      </p:sp>
    </p:spTree>
    <p:extLst>
      <p:ext uri="{BB962C8B-B14F-4D97-AF65-F5344CB8AC3E}">
        <p14:creationId xmlns:p14="http://schemas.microsoft.com/office/powerpoint/2010/main" val="17737091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A1C26937-996E-EFBE-BE18-C87B3A3997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81" y="0"/>
            <a:ext cx="12192000" cy="6858000"/>
          </a:xfrm>
          <a:prstGeom prst="rect">
            <a:avLst/>
          </a:prstGeom>
        </p:spPr>
      </p:pic>
      <p:sp>
        <p:nvSpPr>
          <p:cNvPr id="2" name="标题 1">
            <a:extLst>
              <a:ext uri="{FF2B5EF4-FFF2-40B4-BE49-F238E27FC236}">
                <a16:creationId xmlns:a16="http://schemas.microsoft.com/office/drawing/2014/main" id="{87C30907-8AD0-CE58-158B-6D12CD6BD874}"/>
              </a:ext>
            </a:extLst>
          </p:cNvPr>
          <p:cNvSpPr>
            <a:spLocks noGrp="1"/>
          </p:cNvSpPr>
          <p:nvPr>
            <p:ph type="ctrTitle"/>
          </p:nvPr>
        </p:nvSpPr>
        <p:spPr>
          <a:xfrm>
            <a:off x="4928134" y="1122363"/>
            <a:ext cx="6833938" cy="2387600"/>
          </a:xfrm>
        </p:spPr>
        <p:txBody>
          <a:bodyPr anchor="b"/>
          <a:lstStyle>
            <a:lvl1pPr algn="ctr">
              <a:defRPr sz="6000"/>
            </a:lvl1pPr>
          </a:lstStyle>
          <a:p>
            <a:r>
              <a:rPr kumimoji="1" lang="zh-CN" altLang="en-US" dirty="0"/>
              <a:t>单击此处编辑母版标题样式</a:t>
            </a:r>
          </a:p>
        </p:txBody>
      </p:sp>
      <p:sp>
        <p:nvSpPr>
          <p:cNvPr id="3" name="副标题 2">
            <a:extLst>
              <a:ext uri="{FF2B5EF4-FFF2-40B4-BE49-F238E27FC236}">
                <a16:creationId xmlns:a16="http://schemas.microsoft.com/office/drawing/2014/main" id="{5BA73A8E-F887-A45A-BC01-CF0FA97F2E32}"/>
              </a:ext>
            </a:extLst>
          </p:cNvPr>
          <p:cNvSpPr>
            <a:spLocks noGrp="1"/>
          </p:cNvSpPr>
          <p:nvPr>
            <p:ph type="subTitle" idx="1"/>
          </p:nvPr>
        </p:nvSpPr>
        <p:spPr>
          <a:xfrm>
            <a:off x="4928134" y="3602038"/>
            <a:ext cx="6833938"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1EBC32AA-39FD-23C8-CF12-869F0FDF3089}"/>
              </a:ext>
            </a:extLst>
          </p:cNvPr>
          <p:cNvSpPr>
            <a:spLocks noGrp="1"/>
          </p:cNvSpPr>
          <p:nvPr>
            <p:ph type="dt" sz="half" idx="10"/>
          </p:nvPr>
        </p:nvSpPr>
        <p:spPr/>
        <p:txBody>
          <a:bodyPr/>
          <a:lstStyle/>
          <a:p>
            <a:fld id="{9A539E32-E804-6A4A-8472-977EA929F0E0}" type="datetimeFigureOut">
              <a:rPr kumimoji="1" lang="zh-CN" altLang="en-US" smtClean="0"/>
              <a:t>2023/11/25</a:t>
            </a:fld>
            <a:endParaRPr kumimoji="1" lang="zh-CN" altLang="en-US"/>
          </a:p>
        </p:txBody>
      </p:sp>
      <p:sp>
        <p:nvSpPr>
          <p:cNvPr id="5" name="页脚占位符 4">
            <a:extLst>
              <a:ext uri="{FF2B5EF4-FFF2-40B4-BE49-F238E27FC236}">
                <a16:creationId xmlns:a16="http://schemas.microsoft.com/office/drawing/2014/main" id="{98B22F99-24B6-6162-C861-FE880FCC061F}"/>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5591AD9-E355-0C05-BB10-912B8832E3A5}"/>
              </a:ext>
            </a:extLst>
          </p:cNvPr>
          <p:cNvSpPr>
            <a:spLocks noGrp="1"/>
          </p:cNvSpPr>
          <p:nvPr>
            <p:ph type="sldNum" sz="quarter" idx="12"/>
          </p:nvPr>
        </p:nvSpPr>
        <p:spPr/>
        <p:txBody>
          <a:bodyPr/>
          <a:lstStyle/>
          <a:p>
            <a:fld id="{9C7DF051-39DE-BC48-ADE9-97C91C0602F3}" type="slidenum">
              <a:rPr kumimoji="1" lang="zh-CN" altLang="en-US" smtClean="0"/>
              <a:t>‹#›</a:t>
            </a:fld>
            <a:endParaRPr kumimoji="1" lang="zh-CN" altLang="en-US"/>
          </a:p>
        </p:txBody>
      </p:sp>
      <p:pic>
        <p:nvPicPr>
          <p:cNvPr id="8" name="图片 7">
            <a:extLst>
              <a:ext uri="{FF2B5EF4-FFF2-40B4-BE49-F238E27FC236}">
                <a16:creationId xmlns:a16="http://schemas.microsoft.com/office/drawing/2014/main" id="{07D14553-D3B5-E1A6-A324-E6D007F39CD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011128" y="5911693"/>
            <a:ext cx="1587726" cy="520170"/>
          </a:xfrm>
          <a:prstGeom prst="rect">
            <a:avLst/>
          </a:prstGeom>
        </p:spPr>
      </p:pic>
    </p:spTree>
    <p:extLst>
      <p:ext uri="{BB962C8B-B14F-4D97-AF65-F5344CB8AC3E}">
        <p14:creationId xmlns:p14="http://schemas.microsoft.com/office/powerpoint/2010/main" val="1651731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AEC225-56E5-3FED-1B79-96BA93E72F67}"/>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5E1E8938-CEDC-CA8B-99D4-5C541BE5183E}"/>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6B4A8773-18F6-3EB9-3E7E-3E6109D9CB3E}"/>
              </a:ext>
            </a:extLst>
          </p:cNvPr>
          <p:cNvSpPr>
            <a:spLocks noGrp="1"/>
          </p:cNvSpPr>
          <p:nvPr>
            <p:ph type="dt" sz="half" idx="10"/>
          </p:nvPr>
        </p:nvSpPr>
        <p:spPr/>
        <p:txBody>
          <a:bodyPr/>
          <a:lstStyle/>
          <a:p>
            <a:fld id="{9A539E32-E804-6A4A-8472-977EA929F0E0}" type="datetimeFigureOut">
              <a:rPr kumimoji="1" lang="zh-CN" altLang="en-US" smtClean="0"/>
              <a:t>2023/11/25</a:t>
            </a:fld>
            <a:endParaRPr kumimoji="1" lang="zh-CN" altLang="en-US"/>
          </a:p>
        </p:txBody>
      </p:sp>
      <p:sp>
        <p:nvSpPr>
          <p:cNvPr id="5" name="页脚占位符 4">
            <a:extLst>
              <a:ext uri="{FF2B5EF4-FFF2-40B4-BE49-F238E27FC236}">
                <a16:creationId xmlns:a16="http://schemas.microsoft.com/office/drawing/2014/main" id="{D6663B60-4DF0-4D32-905C-BD77EB1886C0}"/>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E7A315E3-6A4E-9BCA-9964-E135A9EEF007}"/>
              </a:ext>
            </a:extLst>
          </p:cNvPr>
          <p:cNvSpPr>
            <a:spLocks noGrp="1"/>
          </p:cNvSpPr>
          <p:nvPr>
            <p:ph type="sldNum" sz="quarter" idx="12"/>
          </p:nvPr>
        </p:nvSpPr>
        <p:spPr/>
        <p:txBody>
          <a:bodyPr/>
          <a:lstStyle/>
          <a:p>
            <a:fld id="{9C7DF051-39DE-BC48-ADE9-97C91C0602F3}" type="slidenum">
              <a:rPr kumimoji="1" lang="zh-CN" altLang="en-US" smtClean="0"/>
              <a:t>‹#›</a:t>
            </a:fld>
            <a:endParaRPr kumimoji="1" lang="zh-CN" altLang="en-US"/>
          </a:p>
        </p:txBody>
      </p:sp>
    </p:spTree>
    <p:extLst>
      <p:ext uri="{BB962C8B-B14F-4D97-AF65-F5344CB8AC3E}">
        <p14:creationId xmlns:p14="http://schemas.microsoft.com/office/powerpoint/2010/main" val="2371343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07D7B55-6958-C408-0BE1-F825F4E0EF88}"/>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0DC92255-6164-0E6F-B933-5145E584F6A7}"/>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267A181-DDCC-70C5-C356-1A8FCC9466D9}"/>
              </a:ext>
            </a:extLst>
          </p:cNvPr>
          <p:cNvSpPr>
            <a:spLocks noGrp="1"/>
          </p:cNvSpPr>
          <p:nvPr>
            <p:ph type="dt" sz="half" idx="10"/>
          </p:nvPr>
        </p:nvSpPr>
        <p:spPr/>
        <p:txBody>
          <a:bodyPr/>
          <a:lstStyle/>
          <a:p>
            <a:fld id="{9A539E32-E804-6A4A-8472-977EA929F0E0}" type="datetimeFigureOut">
              <a:rPr kumimoji="1" lang="zh-CN" altLang="en-US" smtClean="0"/>
              <a:t>2023/11/25</a:t>
            </a:fld>
            <a:endParaRPr kumimoji="1" lang="zh-CN" altLang="en-US"/>
          </a:p>
        </p:txBody>
      </p:sp>
      <p:sp>
        <p:nvSpPr>
          <p:cNvPr id="5" name="页脚占位符 4">
            <a:extLst>
              <a:ext uri="{FF2B5EF4-FFF2-40B4-BE49-F238E27FC236}">
                <a16:creationId xmlns:a16="http://schemas.microsoft.com/office/drawing/2014/main" id="{B4F53D1F-FD24-AEDC-1F7A-5B61045C076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C594A548-8E31-E2BF-0D38-037E4CD0FAEC}"/>
              </a:ext>
            </a:extLst>
          </p:cNvPr>
          <p:cNvSpPr>
            <a:spLocks noGrp="1"/>
          </p:cNvSpPr>
          <p:nvPr>
            <p:ph type="sldNum" sz="quarter" idx="12"/>
          </p:nvPr>
        </p:nvSpPr>
        <p:spPr/>
        <p:txBody>
          <a:bodyPr/>
          <a:lstStyle/>
          <a:p>
            <a:fld id="{9C7DF051-39DE-BC48-ADE9-97C91C0602F3}" type="slidenum">
              <a:rPr kumimoji="1" lang="zh-CN" altLang="en-US" smtClean="0"/>
              <a:t>‹#›</a:t>
            </a:fld>
            <a:endParaRPr kumimoji="1" lang="zh-CN" altLang="en-US"/>
          </a:p>
        </p:txBody>
      </p:sp>
    </p:spTree>
    <p:extLst>
      <p:ext uri="{BB962C8B-B14F-4D97-AF65-F5344CB8AC3E}">
        <p14:creationId xmlns:p14="http://schemas.microsoft.com/office/powerpoint/2010/main" val="1499475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32797B-1D3C-A8C8-2435-9DB4BD99F055}"/>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759FD72F-138B-6245-D91B-3AF2565CC361}"/>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C838BEE3-8934-8A9B-AC71-95E8E4F460D0}"/>
              </a:ext>
            </a:extLst>
          </p:cNvPr>
          <p:cNvSpPr>
            <a:spLocks noGrp="1"/>
          </p:cNvSpPr>
          <p:nvPr>
            <p:ph type="dt" sz="half" idx="10"/>
          </p:nvPr>
        </p:nvSpPr>
        <p:spPr/>
        <p:txBody>
          <a:bodyPr/>
          <a:lstStyle/>
          <a:p>
            <a:fld id="{9A539E32-E804-6A4A-8472-977EA929F0E0}" type="datetimeFigureOut">
              <a:rPr kumimoji="1" lang="zh-CN" altLang="en-US" smtClean="0"/>
              <a:t>2023/11/25</a:t>
            </a:fld>
            <a:endParaRPr kumimoji="1" lang="zh-CN" altLang="en-US"/>
          </a:p>
        </p:txBody>
      </p:sp>
      <p:sp>
        <p:nvSpPr>
          <p:cNvPr id="5" name="页脚占位符 4">
            <a:extLst>
              <a:ext uri="{FF2B5EF4-FFF2-40B4-BE49-F238E27FC236}">
                <a16:creationId xmlns:a16="http://schemas.microsoft.com/office/drawing/2014/main" id="{40D4D4C5-2FA3-A74D-3A04-8041F93F7110}"/>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58FDF41-E3F9-2AB2-FEB4-7EB99D9CA00D}"/>
              </a:ext>
            </a:extLst>
          </p:cNvPr>
          <p:cNvSpPr>
            <a:spLocks noGrp="1"/>
          </p:cNvSpPr>
          <p:nvPr>
            <p:ph type="sldNum" sz="quarter" idx="12"/>
          </p:nvPr>
        </p:nvSpPr>
        <p:spPr>
          <a:xfrm>
            <a:off x="8610600" y="6356350"/>
            <a:ext cx="1765434" cy="365125"/>
          </a:xfrm>
        </p:spPr>
        <p:txBody>
          <a:bodyPr/>
          <a:lstStyle/>
          <a:p>
            <a:fld id="{9C7DF051-39DE-BC48-ADE9-97C91C0602F3}" type="slidenum">
              <a:rPr kumimoji="1" lang="zh-CN" altLang="en-US" smtClean="0"/>
              <a:t>‹#›</a:t>
            </a:fld>
            <a:endParaRPr kumimoji="1" lang="zh-CN" altLang="en-US"/>
          </a:p>
        </p:txBody>
      </p:sp>
      <p:pic>
        <p:nvPicPr>
          <p:cNvPr id="7" name="图片 6">
            <a:extLst>
              <a:ext uri="{FF2B5EF4-FFF2-40B4-BE49-F238E27FC236}">
                <a16:creationId xmlns:a16="http://schemas.microsoft.com/office/drawing/2014/main" id="{EFCDB0AF-E1D4-B5E6-25EE-1E7704D441E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747118" y="6311900"/>
            <a:ext cx="1213364" cy="397522"/>
          </a:xfrm>
          <a:prstGeom prst="rect">
            <a:avLst/>
          </a:prstGeom>
        </p:spPr>
      </p:pic>
    </p:spTree>
    <p:extLst>
      <p:ext uri="{BB962C8B-B14F-4D97-AF65-F5344CB8AC3E}">
        <p14:creationId xmlns:p14="http://schemas.microsoft.com/office/powerpoint/2010/main" val="1739680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F29F76-11FB-5D27-CE18-73A9E2EDE9E6}"/>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77DFDAF7-2F94-C614-0F11-E528994593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166379CE-540D-482B-D1D3-7D39939C08E9}"/>
              </a:ext>
            </a:extLst>
          </p:cNvPr>
          <p:cNvSpPr>
            <a:spLocks noGrp="1"/>
          </p:cNvSpPr>
          <p:nvPr>
            <p:ph type="dt" sz="half" idx="10"/>
          </p:nvPr>
        </p:nvSpPr>
        <p:spPr/>
        <p:txBody>
          <a:bodyPr/>
          <a:lstStyle/>
          <a:p>
            <a:fld id="{9A539E32-E804-6A4A-8472-977EA929F0E0}" type="datetimeFigureOut">
              <a:rPr kumimoji="1" lang="zh-CN" altLang="en-US" smtClean="0"/>
              <a:t>2023/11/25</a:t>
            </a:fld>
            <a:endParaRPr kumimoji="1" lang="zh-CN" altLang="en-US"/>
          </a:p>
        </p:txBody>
      </p:sp>
      <p:sp>
        <p:nvSpPr>
          <p:cNvPr id="5" name="页脚占位符 4">
            <a:extLst>
              <a:ext uri="{FF2B5EF4-FFF2-40B4-BE49-F238E27FC236}">
                <a16:creationId xmlns:a16="http://schemas.microsoft.com/office/drawing/2014/main" id="{D1817F70-A611-A85F-F69E-86F73A57EBF1}"/>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BB073DA-FBBB-41B2-0186-46734EE24F9E}"/>
              </a:ext>
            </a:extLst>
          </p:cNvPr>
          <p:cNvSpPr>
            <a:spLocks noGrp="1"/>
          </p:cNvSpPr>
          <p:nvPr>
            <p:ph type="sldNum" sz="quarter" idx="12"/>
          </p:nvPr>
        </p:nvSpPr>
        <p:spPr/>
        <p:txBody>
          <a:bodyPr/>
          <a:lstStyle/>
          <a:p>
            <a:fld id="{9C7DF051-39DE-BC48-ADE9-97C91C0602F3}" type="slidenum">
              <a:rPr kumimoji="1" lang="zh-CN" altLang="en-US" smtClean="0"/>
              <a:t>‹#›</a:t>
            </a:fld>
            <a:endParaRPr kumimoji="1" lang="zh-CN" altLang="en-US"/>
          </a:p>
        </p:txBody>
      </p:sp>
    </p:spTree>
    <p:extLst>
      <p:ext uri="{BB962C8B-B14F-4D97-AF65-F5344CB8AC3E}">
        <p14:creationId xmlns:p14="http://schemas.microsoft.com/office/powerpoint/2010/main" val="2044251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625FBA-CECC-8E80-223D-C433D8022E07}"/>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15233F07-D95E-A580-7446-874D164E668E}"/>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59DD9A84-001C-991C-797B-90086D26403C}"/>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C671A438-C3B1-C834-8B65-2128D2E70C05}"/>
              </a:ext>
            </a:extLst>
          </p:cNvPr>
          <p:cNvSpPr>
            <a:spLocks noGrp="1"/>
          </p:cNvSpPr>
          <p:nvPr>
            <p:ph type="dt" sz="half" idx="10"/>
          </p:nvPr>
        </p:nvSpPr>
        <p:spPr/>
        <p:txBody>
          <a:bodyPr/>
          <a:lstStyle/>
          <a:p>
            <a:fld id="{9A539E32-E804-6A4A-8472-977EA929F0E0}" type="datetimeFigureOut">
              <a:rPr kumimoji="1" lang="zh-CN" altLang="en-US" smtClean="0"/>
              <a:t>2023/11/25</a:t>
            </a:fld>
            <a:endParaRPr kumimoji="1" lang="zh-CN" altLang="en-US"/>
          </a:p>
        </p:txBody>
      </p:sp>
      <p:sp>
        <p:nvSpPr>
          <p:cNvPr id="6" name="页脚占位符 5">
            <a:extLst>
              <a:ext uri="{FF2B5EF4-FFF2-40B4-BE49-F238E27FC236}">
                <a16:creationId xmlns:a16="http://schemas.microsoft.com/office/drawing/2014/main" id="{274F137F-ECA9-089F-3703-73DF0D4D742B}"/>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9B7ABB92-4323-01BA-0299-ACFEF6589D16}"/>
              </a:ext>
            </a:extLst>
          </p:cNvPr>
          <p:cNvSpPr>
            <a:spLocks noGrp="1"/>
          </p:cNvSpPr>
          <p:nvPr>
            <p:ph type="sldNum" sz="quarter" idx="12"/>
          </p:nvPr>
        </p:nvSpPr>
        <p:spPr/>
        <p:txBody>
          <a:bodyPr/>
          <a:lstStyle/>
          <a:p>
            <a:fld id="{9C7DF051-39DE-BC48-ADE9-97C91C0602F3}" type="slidenum">
              <a:rPr kumimoji="1" lang="zh-CN" altLang="en-US" smtClean="0"/>
              <a:t>‹#›</a:t>
            </a:fld>
            <a:endParaRPr kumimoji="1" lang="zh-CN" altLang="en-US"/>
          </a:p>
        </p:txBody>
      </p:sp>
    </p:spTree>
    <p:extLst>
      <p:ext uri="{BB962C8B-B14F-4D97-AF65-F5344CB8AC3E}">
        <p14:creationId xmlns:p14="http://schemas.microsoft.com/office/powerpoint/2010/main" val="6039960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A38AA5-FF5C-02D6-3195-9BC9157F8857}"/>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3ACE0A53-5EEA-729D-C3D4-AD0AC349BE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39A6101E-4232-416E-82FF-F30BD78CBE16}"/>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19B413FB-B51F-C25E-A412-CC483014F6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D7D764E4-B53C-A20F-5F02-E26B67C4350F}"/>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B2999A4A-FB28-7169-0FF0-14A7717CC1DC}"/>
              </a:ext>
            </a:extLst>
          </p:cNvPr>
          <p:cNvSpPr>
            <a:spLocks noGrp="1"/>
          </p:cNvSpPr>
          <p:nvPr>
            <p:ph type="dt" sz="half" idx="10"/>
          </p:nvPr>
        </p:nvSpPr>
        <p:spPr/>
        <p:txBody>
          <a:bodyPr/>
          <a:lstStyle/>
          <a:p>
            <a:fld id="{9A539E32-E804-6A4A-8472-977EA929F0E0}" type="datetimeFigureOut">
              <a:rPr kumimoji="1" lang="zh-CN" altLang="en-US" smtClean="0"/>
              <a:t>2023/11/25</a:t>
            </a:fld>
            <a:endParaRPr kumimoji="1" lang="zh-CN" altLang="en-US"/>
          </a:p>
        </p:txBody>
      </p:sp>
      <p:sp>
        <p:nvSpPr>
          <p:cNvPr id="8" name="页脚占位符 7">
            <a:extLst>
              <a:ext uri="{FF2B5EF4-FFF2-40B4-BE49-F238E27FC236}">
                <a16:creationId xmlns:a16="http://schemas.microsoft.com/office/drawing/2014/main" id="{357AF13E-A5BA-12F2-0E61-DEE5D60A190E}"/>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80C83F09-75D4-F4C6-2C0A-D6B8B45F24F3}"/>
              </a:ext>
            </a:extLst>
          </p:cNvPr>
          <p:cNvSpPr>
            <a:spLocks noGrp="1"/>
          </p:cNvSpPr>
          <p:nvPr>
            <p:ph type="sldNum" sz="quarter" idx="12"/>
          </p:nvPr>
        </p:nvSpPr>
        <p:spPr/>
        <p:txBody>
          <a:bodyPr/>
          <a:lstStyle/>
          <a:p>
            <a:fld id="{9C7DF051-39DE-BC48-ADE9-97C91C0602F3}" type="slidenum">
              <a:rPr kumimoji="1" lang="zh-CN" altLang="en-US" smtClean="0"/>
              <a:t>‹#›</a:t>
            </a:fld>
            <a:endParaRPr kumimoji="1" lang="zh-CN" altLang="en-US"/>
          </a:p>
        </p:txBody>
      </p:sp>
    </p:spTree>
    <p:extLst>
      <p:ext uri="{BB962C8B-B14F-4D97-AF65-F5344CB8AC3E}">
        <p14:creationId xmlns:p14="http://schemas.microsoft.com/office/powerpoint/2010/main" val="3279179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0813F4-DFC4-0A75-D03B-1C9DC39CD175}"/>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22CA84C8-796C-2F1F-F037-92E9CA787EF5}"/>
              </a:ext>
            </a:extLst>
          </p:cNvPr>
          <p:cNvSpPr>
            <a:spLocks noGrp="1"/>
          </p:cNvSpPr>
          <p:nvPr>
            <p:ph type="dt" sz="half" idx="10"/>
          </p:nvPr>
        </p:nvSpPr>
        <p:spPr/>
        <p:txBody>
          <a:bodyPr/>
          <a:lstStyle/>
          <a:p>
            <a:fld id="{9A539E32-E804-6A4A-8472-977EA929F0E0}" type="datetimeFigureOut">
              <a:rPr kumimoji="1" lang="zh-CN" altLang="en-US" smtClean="0"/>
              <a:t>2023/11/25</a:t>
            </a:fld>
            <a:endParaRPr kumimoji="1" lang="zh-CN" altLang="en-US"/>
          </a:p>
        </p:txBody>
      </p:sp>
      <p:sp>
        <p:nvSpPr>
          <p:cNvPr id="4" name="页脚占位符 3">
            <a:extLst>
              <a:ext uri="{FF2B5EF4-FFF2-40B4-BE49-F238E27FC236}">
                <a16:creationId xmlns:a16="http://schemas.microsoft.com/office/drawing/2014/main" id="{E73C2DA1-261B-B95B-0F8E-BC356377C644}"/>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3AF65863-946F-761C-3C2C-072496431A81}"/>
              </a:ext>
            </a:extLst>
          </p:cNvPr>
          <p:cNvSpPr>
            <a:spLocks noGrp="1"/>
          </p:cNvSpPr>
          <p:nvPr>
            <p:ph type="sldNum" sz="quarter" idx="12"/>
          </p:nvPr>
        </p:nvSpPr>
        <p:spPr/>
        <p:txBody>
          <a:bodyPr/>
          <a:lstStyle/>
          <a:p>
            <a:fld id="{9C7DF051-39DE-BC48-ADE9-97C91C0602F3}" type="slidenum">
              <a:rPr kumimoji="1" lang="zh-CN" altLang="en-US" smtClean="0"/>
              <a:t>‹#›</a:t>
            </a:fld>
            <a:endParaRPr kumimoji="1" lang="zh-CN" altLang="en-US"/>
          </a:p>
        </p:txBody>
      </p:sp>
    </p:spTree>
    <p:extLst>
      <p:ext uri="{BB962C8B-B14F-4D97-AF65-F5344CB8AC3E}">
        <p14:creationId xmlns:p14="http://schemas.microsoft.com/office/powerpoint/2010/main" val="3445854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35303E9-402A-ED63-0E2F-D7D920B85D56}"/>
              </a:ext>
            </a:extLst>
          </p:cNvPr>
          <p:cNvSpPr>
            <a:spLocks noGrp="1"/>
          </p:cNvSpPr>
          <p:nvPr>
            <p:ph type="dt" sz="half" idx="10"/>
          </p:nvPr>
        </p:nvSpPr>
        <p:spPr/>
        <p:txBody>
          <a:bodyPr/>
          <a:lstStyle/>
          <a:p>
            <a:fld id="{9A539E32-E804-6A4A-8472-977EA929F0E0}" type="datetimeFigureOut">
              <a:rPr kumimoji="1" lang="zh-CN" altLang="en-US" smtClean="0"/>
              <a:t>2023/11/25</a:t>
            </a:fld>
            <a:endParaRPr kumimoji="1" lang="zh-CN" altLang="en-US"/>
          </a:p>
        </p:txBody>
      </p:sp>
      <p:sp>
        <p:nvSpPr>
          <p:cNvPr id="3" name="页脚占位符 2">
            <a:extLst>
              <a:ext uri="{FF2B5EF4-FFF2-40B4-BE49-F238E27FC236}">
                <a16:creationId xmlns:a16="http://schemas.microsoft.com/office/drawing/2014/main" id="{4C6EE69F-0411-CD7A-38EC-DE3F72A397ED}"/>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0C3DC83F-DDAD-15AB-D9B3-2FB7AC4184D1}"/>
              </a:ext>
            </a:extLst>
          </p:cNvPr>
          <p:cNvSpPr>
            <a:spLocks noGrp="1"/>
          </p:cNvSpPr>
          <p:nvPr>
            <p:ph type="sldNum" sz="quarter" idx="12"/>
          </p:nvPr>
        </p:nvSpPr>
        <p:spPr/>
        <p:txBody>
          <a:bodyPr/>
          <a:lstStyle/>
          <a:p>
            <a:fld id="{9C7DF051-39DE-BC48-ADE9-97C91C0602F3}" type="slidenum">
              <a:rPr kumimoji="1" lang="zh-CN" altLang="en-US" smtClean="0"/>
              <a:t>‹#›</a:t>
            </a:fld>
            <a:endParaRPr kumimoji="1" lang="zh-CN" altLang="en-US"/>
          </a:p>
        </p:txBody>
      </p:sp>
    </p:spTree>
    <p:extLst>
      <p:ext uri="{BB962C8B-B14F-4D97-AF65-F5344CB8AC3E}">
        <p14:creationId xmlns:p14="http://schemas.microsoft.com/office/powerpoint/2010/main" val="2972840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D47BCC-7A37-08FF-49BF-8A92E6C567D9}"/>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B977FD53-BF56-3B68-9A19-C13B93B5C3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9FE6E4ED-53CD-90B5-5530-91F0480747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8817228F-5A20-EB81-327A-9EBACA5EDD25}"/>
              </a:ext>
            </a:extLst>
          </p:cNvPr>
          <p:cNvSpPr>
            <a:spLocks noGrp="1"/>
          </p:cNvSpPr>
          <p:nvPr>
            <p:ph type="dt" sz="half" idx="10"/>
          </p:nvPr>
        </p:nvSpPr>
        <p:spPr/>
        <p:txBody>
          <a:bodyPr/>
          <a:lstStyle/>
          <a:p>
            <a:fld id="{9A539E32-E804-6A4A-8472-977EA929F0E0}" type="datetimeFigureOut">
              <a:rPr kumimoji="1" lang="zh-CN" altLang="en-US" smtClean="0"/>
              <a:t>2023/11/25</a:t>
            </a:fld>
            <a:endParaRPr kumimoji="1" lang="zh-CN" altLang="en-US"/>
          </a:p>
        </p:txBody>
      </p:sp>
      <p:sp>
        <p:nvSpPr>
          <p:cNvPr id="6" name="页脚占位符 5">
            <a:extLst>
              <a:ext uri="{FF2B5EF4-FFF2-40B4-BE49-F238E27FC236}">
                <a16:creationId xmlns:a16="http://schemas.microsoft.com/office/drawing/2014/main" id="{F1E61BEC-4EE6-6481-B9EA-1A0E0B14BC5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5A1056F5-79D7-D57E-F674-94ACD109FC3B}"/>
              </a:ext>
            </a:extLst>
          </p:cNvPr>
          <p:cNvSpPr>
            <a:spLocks noGrp="1"/>
          </p:cNvSpPr>
          <p:nvPr>
            <p:ph type="sldNum" sz="quarter" idx="12"/>
          </p:nvPr>
        </p:nvSpPr>
        <p:spPr/>
        <p:txBody>
          <a:bodyPr/>
          <a:lstStyle/>
          <a:p>
            <a:fld id="{9C7DF051-39DE-BC48-ADE9-97C91C0602F3}" type="slidenum">
              <a:rPr kumimoji="1" lang="zh-CN" altLang="en-US" smtClean="0"/>
              <a:t>‹#›</a:t>
            </a:fld>
            <a:endParaRPr kumimoji="1" lang="zh-CN" altLang="en-US"/>
          </a:p>
        </p:txBody>
      </p:sp>
    </p:spTree>
    <p:extLst>
      <p:ext uri="{BB962C8B-B14F-4D97-AF65-F5344CB8AC3E}">
        <p14:creationId xmlns:p14="http://schemas.microsoft.com/office/powerpoint/2010/main" val="533779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86AD06-A7EB-CF6A-3EBA-AFCF876BA8B5}"/>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9E76B824-20A8-397A-DA0D-7D914D857A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43414C63-33A6-0BFD-4E7B-29BA0B3B99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DB2D6049-10C0-BED1-2FAD-3B5EFE188628}"/>
              </a:ext>
            </a:extLst>
          </p:cNvPr>
          <p:cNvSpPr>
            <a:spLocks noGrp="1"/>
          </p:cNvSpPr>
          <p:nvPr>
            <p:ph type="dt" sz="half" idx="10"/>
          </p:nvPr>
        </p:nvSpPr>
        <p:spPr/>
        <p:txBody>
          <a:bodyPr/>
          <a:lstStyle/>
          <a:p>
            <a:fld id="{9A539E32-E804-6A4A-8472-977EA929F0E0}" type="datetimeFigureOut">
              <a:rPr kumimoji="1" lang="zh-CN" altLang="en-US" smtClean="0"/>
              <a:t>2023/11/25</a:t>
            </a:fld>
            <a:endParaRPr kumimoji="1" lang="zh-CN" altLang="en-US"/>
          </a:p>
        </p:txBody>
      </p:sp>
      <p:sp>
        <p:nvSpPr>
          <p:cNvPr id="6" name="页脚占位符 5">
            <a:extLst>
              <a:ext uri="{FF2B5EF4-FFF2-40B4-BE49-F238E27FC236}">
                <a16:creationId xmlns:a16="http://schemas.microsoft.com/office/drawing/2014/main" id="{149705E7-1F52-494A-4CED-B97D582E7B98}"/>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D9D77BE0-C5A5-9A9B-E9E4-6A7C34AEA5AC}"/>
              </a:ext>
            </a:extLst>
          </p:cNvPr>
          <p:cNvSpPr>
            <a:spLocks noGrp="1"/>
          </p:cNvSpPr>
          <p:nvPr>
            <p:ph type="sldNum" sz="quarter" idx="12"/>
          </p:nvPr>
        </p:nvSpPr>
        <p:spPr/>
        <p:txBody>
          <a:bodyPr/>
          <a:lstStyle/>
          <a:p>
            <a:fld id="{9C7DF051-39DE-BC48-ADE9-97C91C0602F3}" type="slidenum">
              <a:rPr kumimoji="1" lang="zh-CN" altLang="en-US" smtClean="0"/>
              <a:t>‹#›</a:t>
            </a:fld>
            <a:endParaRPr kumimoji="1" lang="zh-CN" altLang="en-US"/>
          </a:p>
        </p:txBody>
      </p:sp>
    </p:spTree>
    <p:extLst>
      <p:ext uri="{BB962C8B-B14F-4D97-AF65-F5344CB8AC3E}">
        <p14:creationId xmlns:p14="http://schemas.microsoft.com/office/powerpoint/2010/main" val="1477351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3526A84-B214-5FDA-C8EA-328EF50E71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989AD51E-4495-049D-1D28-DAB1E36872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C227EF54-4B89-B15C-400F-0C5B224E7F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539E32-E804-6A4A-8472-977EA929F0E0}" type="datetimeFigureOut">
              <a:rPr kumimoji="1" lang="zh-CN" altLang="en-US" smtClean="0"/>
              <a:t>2023/11/25</a:t>
            </a:fld>
            <a:endParaRPr kumimoji="1" lang="zh-CN" altLang="en-US"/>
          </a:p>
        </p:txBody>
      </p:sp>
      <p:sp>
        <p:nvSpPr>
          <p:cNvPr id="5" name="页脚占位符 4">
            <a:extLst>
              <a:ext uri="{FF2B5EF4-FFF2-40B4-BE49-F238E27FC236}">
                <a16:creationId xmlns:a16="http://schemas.microsoft.com/office/drawing/2014/main" id="{B7CC664D-49BB-D274-2DEA-1309A7AD03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4036E6A6-F889-0174-B5D6-2CE41AEAA8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7DF051-39DE-BC48-ADE9-97C91C0602F3}" type="slidenum">
              <a:rPr kumimoji="1" lang="zh-CN" altLang="en-US" smtClean="0"/>
              <a:t>‹#›</a:t>
            </a:fld>
            <a:endParaRPr kumimoji="1" lang="zh-CN" altLang="en-US"/>
          </a:p>
        </p:txBody>
      </p:sp>
    </p:spTree>
    <p:extLst>
      <p:ext uri="{BB962C8B-B14F-4D97-AF65-F5344CB8AC3E}">
        <p14:creationId xmlns:p14="http://schemas.microsoft.com/office/powerpoint/2010/main" val="31115897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en.wikipedia.org/wiki/Softmax_function#Smooth_arg_max"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6D1448-0D3C-908C-91ED-9D29A32ACDC7}"/>
              </a:ext>
            </a:extLst>
          </p:cNvPr>
          <p:cNvSpPr>
            <a:spLocks noGrp="1"/>
          </p:cNvSpPr>
          <p:nvPr>
            <p:ph type="ctrTitle"/>
          </p:nvPr>
        </p:nvSpPr>
        <p:spPr>
          <a:xfrm>
            <a:off x="5369669" y="1122363"/>
            <a:ext cx="6322978" cy="2387600"/>
          </a:xfrm>
        </p:spPr>
        <p:txBody>
          <a:bodyPr/>
          <a:lstStyle/>
          <a:p>
            <a:r>
              <a:rPr lang="zh-CN" altLang="en-US" sz="6000" b="1" dirty="0">
                <a:solidFill>
                  <a:srgbClr val="1D1D1A"/>
                </a:solidFill>
                <a:effectLst>
                  <a:outerShdw blurRad="38100" dist="38100" dir="2700000" algn="tl">
                    <a:srgbClr val="000000">
                      <a:alpha val="43137"/>
                    </a:srgbClr>
                  </a:outerShdw>
                </a:effectLst>
                <a:cs typeface="+mn-ea"/>
                <a:sym typeface="+mn-lt"/>
              </a:rPr>
              <a:t>文本解码原理</a:t>
            </a:r>
            <a:endParaRPr kumimoji="1" lang="zh-CN" altLang="en-US" dirty="0"/>
          </a:p>
        </p:txBody>
      </p:sp>
      <p:sp>
        <p:nvSpPr>
          <p:cNvPr id="3" name="副标题 2">
            <a:extLst>
              <a:ext uri="{FF2B5EF4-FFF2-40B4-BE49-F238E27FC236}">
                <a16:creationId xmlns:a16="http://schemas.microsoft.com/office/drawing/2014/main" id="{00A88632-2C56-3E1B-4A3E-BFD18D88CA41}"/>
              </a:ext>
            </a:extLst>
          </p:cNvPr>
          <p:cNvSpPr>
            <a:spLocks noGrp="1"/>
          </p:cNvSpPr>
          <p:nvPr>
            <p:ph type="subTitle" idx="1"/>
          </p:nvPr>
        </p:nvSpPr>
        <p:spPr>
          <a:xfrm>
            <a:off x="6021420" y="3602038"/>
            <a:ext cx="5671226" cy="1655762"/>
          </a:xfrm>
        </p:spPr>
        <p:txBody>
          <a:bodyPr/>
          <a:lstStyle/>
          <a:p>
            <a:r>
              <a:rPr kumimoji="1" lang="zh-CN" altLang="en-US" dirty="0"/>
              <a:t>以</a:t>
            </a:r>
            <a:r>
              <a:rPr kumimoji="1" lang="en-US" altLang="zh-CN" dirty="0" err="1"/>
              <a:t>MindNLP</a:t>
            </a:r>
            <a:r>
              <a:rPr kumimoji="1" lang="zh-CN" altLang="en-US" dirty="0"/>
              <a:t>为例</a:t>
            </a:r>
          </a:p>
        </p:txBody>
      </p:sp>
    </p:spTree>
    <p:extLst>
      <p:ext uri="{BB962C8B-B14F-4D97-AF65-F5344CB8AC3E}">
        <p14:creationId xmlns:p14="http://schemas.microsoft.com/office/powerpoint/2010/main" val="3223862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071FF6-5871-9591-EE79-2957F8E00638}"/>
              </a:ext>
            </a:extLst>
          </p:cNvPr>
          <p:cNvSpPr>
            <a:spLocks noGrp="1"/>
          </p:cNvSpPr>
          <p:nvPr>
            <p:ph type="title"/>
          </p:nvPr>
        </p:nvSpPr>
        <p:spPr/>
        <p:txBody>
          <a:bodyPr/>
          <a:lstStyle/>
          <a:p>
            <a:r>
              <a:rPr kumimoji="1" lang="en-US" altLang="zh-CN" dirty="0"/>
              <a:t>Code Example</a:t>
            </a:r>
            <a:endParaRPr kumimoji="1" lang="zh-CN" altLang="en-US" dirty="0"/>
          </a:p>
        </p:txBody>
      </p:sp>
      <p:sp>
        <p:nvSpPr>
          <p:cNvPr id="3" name="内容占位符 2">
            <a:extLst>
              <a:ext uri="{FF2B5EF4-FFF2-40B4-BE49-F238E27FC236}">
                <a16:creationId xmlns:a16="http://schemas.microsoft.com/office/drawing/2014/main" id="{9CAF5CEE-3787-6196-3F2B-3833034CE75D}"/>
              </a:ext>
            </a:extLst>
          </p:cNvPr>
          <p:cNvSpPr>
            <a:spLocks noGrp="1"/>
          </p:cNvSpPr>
          <p:nvPr>
            <p:ph idx="1"/>
          </p:nvPr>
        </p:nvSpPr>
        <p:spPr/>
        <p:txBody>
          <a:bodyPr/>
          <a:lstStyle/>
          <a:p>
            <a:endParaRPr kumimoji="1" lang="zh-CN" altLang="en-US"/>
          </a:p>
        </p:txBody>
      </p:sp>
      <p:pic>
        <p:nvPicPr>
          <p:cNvPr id="5" name="图片 4">
            <a:extLst>
              <a:ext uri="{FF2B5EF4-FFF2-40B4-BE49-F238E27FC236}">
                <a16:creationId xmlns:a16="http://schemas.microsoft.com/office/drawing/2014/main" id="{017E4A3C-1946-DCCA-E968-1206BC755458}"/>
              </a:ext>
            </a:extLst>
          </p:cNvPr>
          <p:cNvPicPr>
            <a:picLocks noChangeAspect="1"/>
          </p:cNvPicPr>
          <p:nvPr/>
        </p:nvPicPr>
        <p:blipFill>
          <a:blip r:embed="rId2"/>
          <a:stretch>
            <a:fillRect/>
          </a:stretch>
        </p:blipFill>
        <p:spPr>
          <a:xfrm>
            <a:off x="2005519" y="1588886"/>
            <a:ext cx="7772400" cy="4824815"/>
          </a:xfrm>
          <a:prstGeom prst="rect">
            <a:avLst/>
          </a:prstGeom>
        </p:spPr>
      </p:pic>
    </p:spTree>
    <p:extLst>
      <p:ext uri="{BB962C8B-B14F-4D97-AF65-F5344CB8AC3E}">
        <p14:creationId xmlns:p14="http://schemas.microsoft.com/office/powerpoint/2010/main" val="2226378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D0B79E-2627-4585-BDA0-8C6758FF131B}"/>
              </a:ext>
            </a:extLst>
          </p:cNvPr>
          <p:cNvSpPr>
            <a:spLocks noGrp="1"/>
          </p:cNvSpPr>
          <p:nvPr>
            <p:ph type="title"/>
          </p:nvPr>
        </p:nvSpPr>
        <p:spPr/>
        <p:txBody>
          <a:bodyPr/>
          <a:lstStyle/>
          <a:p>
            <a:r>
              <a:rPr kumimoji="1" lang="en-US" altLang="zh-CN" dirty="0"/>
              <a:t>Beam search issues</a:t>
            </a:r>
            <a:endParaRPr kumimoji="1" lang="zh-CN" altLang="en-US" dirty="0"/>
          </a:p>
        </p:txBody>
      </p:sp>
      <p:sp>
        <p:nvSpPr>
          <p:cNvPr id="3" name="内容占位符 2">
            <a:extLst>
              <a:ext uri="{FF2B5EF4-FFF2-40B4-BE49-F238E27FC236}">
                <a16:creationId xmlns:a16="http://schemas.microsoft.com/office/drawing/2014/main" id="{9C617F4B-02F2-458B-126F-2A683106F43B}"/>
              </a:ext>
            </a:extLst>
          </p:cNvPr>
          <p:cNvSpPr>
            <a:spLocks noGrp="1"/>
          </p:cNvSpPr>
          <p:nvPr>
            <p:ph idx="1"/>
          </p:nvPr>
        </p:nvSpPr>
        <p:spPr/>
        <p:txBody>
          <a:bodyPr/>
          <a:lstStyle/>
          <a:p>
            <a:endParaRPr kumimoji="1" lang="zh-CN" altLang="en-US"/>
          </a:p>
        </p:txBody>
      </p:sp>
      <p:pic>
        <p:nvPicPr>
          <p:cNvPr id="3074" name="Picture 2" descr="alt text">
            <a:extLst>
              <a:ext uri="{FF2B5EF4-FFF2-40B4-BE49-F238E27FC236}">
                <a16:creationId xmlns:a16="http://schemas.microsoft.com/office/drawing/2014/main" id="{F9D66B5F-A850-BD32-98DA-FCDDE0FB2A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45681" y="2247089"/>
            <a:ext cx="4019340" cy="2859915"/>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996044B5-900E-F8EF-CF8E-8E0F4EA06709}"/>
              </a:ext>
            </a:extLst>
          </p:cNvPr>
          <p:cNvPicPr>
            <a:picLocks noChangeAspect="1"/>
          </p:cNvPicPr>
          <p:nvPr/>
        </p:nvPicPr>
        <p:blipFill>
          <a:blip r:embed="rId3"/>
          <a:stretch>
            <a:fillRect/>
          </a:stretch>
        </p:blipFill>
        <p:spPr>
          <a:xfrm>
            <a:off x="410183" y="1690688"/>
            <a:ext cx="7772400" cy="4361639"/>
          </a:xfrm>
          <a:prstGeom prst="rect">
            <a:avLst/>
          </a:prstGeom>
        </p:spPr>
      </p:pic>
      <p:sp>
        <p:nvSpPr>
          <p:cNvPr id="6" name="文本框 5">
            <a:extLst>
              <a:ext uri="{FF2B5EF4-FFF2-40B4-BE49-F238E27FC236}">
                <a16:creationId xmlns:a16="http://schemas.microsoft.com/office/drawing/2014/main" id="{3CFE441B-A900-BA95-2E8C-8D99EB13F8A4}"/>
              </a:ext>
            </a:extLst>
          </p:cNvPr>
          <p:cNvSpPr txBox="1"/>
          <p:nvPr/>
        </p:nvSpPr>
        <p:spPr>
          <a:xfrm>
            <a:off x="1846439" y="6241772"/>
            <a:ext cx="6099242" cy="464038"/>
          </a:xfrm>
          <a:prstGeom prst="rect">
            <a:avLst/>
          </a:prstGeom>
          <a:noFill/>
        </p:spPr>
        <p:txBody>
          <a:bodyPr wrap="square">
            <a:spAutoFit/>
          </a:bodyPr>
          <a:lstStyle/>
          <a:p>
            <a:pPr marL="0" indent="0">
              <a:lnSpc>
                <a:spcPct val="150000"/>
              </a:lnSpc>
              <a:buNone/>
            </a:pPr>
            <a:r>
              <a:rPr lang="zh-CN" altLang="en-US" sz="1800" b="0" i="0" dirty="0">
                <a:solidFill>
                  <a:srgbClr val="C00000"/>
                </a:solidFill>
                <a:effectLst/>
                <a:latin typeface="Charter" panose="02040503050506020203" pitchFamily="18" charset="0"/>
              </a:rPr>
              <a:t>缺点</a:t>
            </a:r>
            <a:r>
              <a:rPr lang="zh-CN" altLang="en-US" sz="1800" dirty="0">
                <a:solidFill>
                  <a:srgbClr val="C00000"/>
                </a:solidFill>
                <a:latin typeface="Charter" panose="02040503050506020203" pitchFamily="18" charset="0"/>
              </a:rPr>
              <a:t>：</a:t>
            </a:r>
            <a:r>
              <a:rPr lang="en-US" altLang="zh-CN" sz="1800" dirty="0">
                <a:solidFill>
                  <a:srgbClr val="C00000"/>
                </a:solidFill>
                <a:latin typeface="Charter" panose="02040503050506020203" pitchFamily="18" charset="0"/>
              </a:rPr>
              <a:t>1.</a:t>
            </a:r>
            <a:r>
              <a:rPr lang="zh-CN" altLang="en-US" sz="1800" dirty="0">
                <a:solidFill>
                  <a:srgbClr val="C00000"/>
                </a:solidFill>
                <a:latin typeface="Charter" panose="02040503050506020203" pitchFamily="18" charset="0"/>
              </a:rPr>
              <a:t> 无法解决重复问题；</a:t>
            </a:r>
            <a:r>
              <a:rPr lang="en-US" altLang="zh-CN" sz="1800" dirty="0">
                <a:solidFill>
                  <a:srgbClr val="C00000"/>
                </a:solidFill>
                <a:latin typeface="Charter" panose="02040503050506020203" pitchFamily="18" charset="0"/>
              </a:rPr>
              <a:t>2.</a:t>
            </a:r>
            <a:r>
              <a:rPr lang="zh-CN" altLang="en-US" sz="1800" dirty="0">
                <a:solidFill>
                  <a:srgbClr val="C00000"/>
                </a:solidFill>
                <a:latin typeface="Charter" panose="02040503050506020203" pitchFamily="18" charset="0"/>
              </a:rPr>
              <a:t> 开放域生成效果差</a:t>
            </a:r>
            <a:endParaRPr kumimoji="1" lang="zh-CN" altLang="en-US" sz="2800" dirty="0">
              <a:solidFill>
                <a:srgbClr val="C00000"/>
              </a:solidFill>
            </a:endParaRPr>
          </a:p>
        </p:txBody>
      </p:sp>
    </p:spTree>
    <p:extLst>
      <p:ext uri="{BB962C8B-B14F-4D97-AF65-F5344CB8AC3E}">
        <p14:creationId xmlns:p14="http://schemas.microsoft.com/office/powerpoint/2010/main" val="2927290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BB1E0A-5711-DCC9-2044-B755EB9F72B5}"/>
              </a:ext>
            </a:extLst>
          </p:cNvPr>
          <p:cNvSpPr>
            <a:spLocks noGrp="1"/>
          </p:cNvSpPr>
          <p:nvPr>
            <p:ph type="title"/>
          </p:nvPr>
        </p:nvSpPr>
        <p:spPr/>
        <p:txBody>
          <a:bodyPr/>
          <a:lstStyle/>
          <a:p>
            <a:r>
              <a:rPr kumimoji="1" lang="en-US" altLang="zh-CN" dirty="0"/>
              <a:t>Repeat</a:t>
            </a:r>
            <a:r>
              <a:rPr kumimoji="1" lang="zh-CN" altLang="en-US" dirty="0"/>
              <a:t> </a:t>
            </a:r>
            <a:r>
              <a:rPr kumimoji="1" lang="en-US" altLang="zh-CN" dirty="0"/>
              <a:t>problem</a:t>
            </a:r>
            <a:endParaRPr kumimoji="1" lang="zh-CN" altLang="en-US" dirty="0"/>
          </a:p>
        </p:txBody>
      </p:sp>
      <p:sp>
        <p:nvSpPr>
          <p:cNvPr id="3" name="内容占位符 2">
            <a:extLst>
              <a:ext uri="{FF2B5EF4-FFF2-40B4-BE49-F238E27FC236}">
                <a16:creationId xmlns:a16="http://schemas.microsoft.com/office/drawing/2014/main" id="{1253673A-C5B0-305B-5A91-066DF3DE832E}"/>
              </a:ext>
            </a:extLst>
          </p:cNvPr>
          <p:cNvSpPr>
            <a:spLocks noGrp="1"/>
          </p:cNvSpPr>
          <p:nvPr>
            <p:ph idx="1"/>
          </p:nvPr>
        </p:nvSpPr>
        <p:spPr>
          <a:xfrm>
            <a:off x="6007099" y="2811293"/>
            <a:ext cx="6074653" cy="3365669"/>
          </a:xfrm>
        </p:spPr>
        <p:txBody>
          <a:bodyPr>
            <a:normAutofit/>
          </a:bodyPr>
          <a:lstStyle/>
          <a:p>
            <a:pPr marL="0" indent="0">
              <a:buNone/>
            </a:pPr>
            <a:r>
              <a:rPr lang="en" altLang="zh-CN" b="0" i="1" dirty="0">
                <a:solidFill>
                  <a:srgbClr val="111827"/>
                </a:solidFill>
                <a:effectLst/>
                <a:latin typeface="Charter" panose="02040503050506020203" pitchFamily="18" charset="0"/>
              </a:rPr>
              <a:t>n-gram</a:t>
            </a:r>
            <a:r>
              <a:rPr lang="en" altLang="zh-CN" b="0" i="0" dirty="0">
                <a:solidFill>
                  <a:srgbClr val="111827"/>
                </a:solidFill>
                <a:effectLst/>
                <a:latin typeface="Charter" panose="02040503050506020203" pitchFamily="18" charset="0"/>
              </a:rPr>
              <a:t> </a:t>
            </a:r>
            <a:r>
              <a:rPr lang="zh-CN" altLang="en-US" b="0" i="0" dirty="0">
                <a:solidFill>
                  <a:srgbClr val="111827"/>
                </a:solidFill>
                <a:effectLst/>
                <a:latin typeface="Charter" panose="02040503050506020203" pitchFamily="18" charset="0"/>
              </a:rPr>
              <a:t>惩罚</a:t>
            </a:r>
            <a:r>
              <a:rPr lang="en-US" altLang="zh-CN" b="0" i="0" dirty="0">
                <a:solidFill>
                  <a:srgbClr val="111827"/>
                </a:solidFill>
                <a:effectLst/>
                <a:latin typeface="Charter" panose="02040503050506020203" pitchFamily="18" charset="0"/>
              </a:rPr>
              <a:t>:</a:t>
            </a:r>
          </a:p>
          <a:p>
            <a:pPr marL="0" indent="0">
              <a:buNone/>
            </a:pPr>
            <a:r>
              <a:rPr lang="zh-CN" altLang="en-US" b="0" i="0" dirty="0">
                <a:solidFill>
                  <a:srgbClr val="0070C0"/>
                </a:solidFill>
                <a:effectLst/>
                <a:latin typeface="Charter" panose="02040503050506020203" pitchFamily="18" charset="0"/>
              </a:rPr>
              <a:t>将</a:t>
            </a:r>
            <a:r>
              <a:rPr lang="zh-CN" altLang="en-US" dirty="0">
                <a:solidFill>
                  <a:srgbClr val="0070C0"/>
                </a:solidFill>
                <a:latin typeface="Charter" panose="02040503050506020203" pitchFamily="18" charset="0"/>
              </a:rPr>
              <a:t>出现过的候选词</a:t>
            </a:r>
            <a:r>
              <a:rPr lang="zh-CN" altLang="en-US" b="0" i="0" dirty="0">
                <a:solidFill>
                  <a:srgbClr val="0070C0"/>
                </a:solidFill>
                <a:effectLst/>
                <a:latin typeface="Charter" panose="02040503050506020203" pitchFamily="18" charset="0"/>
              </a:rPr>
              <a:t>的概率设置为 </a:t>
            </a:r>
            <a:r>
              <a:rPr lang="en-US" altLang="zh-CN" b="0" i="0" dirty="0">
                <a:solidFill>
                  <a:srgbClr val="0070C0"/>
                </a:solidFill>
                <a:effectLst/>
                <a:latin typeface="Charter" panose="02040503050506020203" pitchFamily="18" charset="0"/>
              </a:rPr>
              <a:t>0</a:t>
            </a:r>
          </a:p>
          <a:p>
            <a:pPr marL="0" indent="0">
              <a:lnSpc>
                <a:spcPct val="150000"/>
              </a:lnSpc>
              <a:buNone/>
            </a:pPr>
            <a:r>
              <a:rPr lang="zh-CN" altLang="en" dirty="0">
                <a:solidFill>
                  <a:srgbClr val="111827"/>
                </a:solidFill>
                <a:latin typeface="Charter" panose="02040503050506020203" pitchFamily="18" charset="0"/>
              </a:rPr>
              <a:t>设置</a:t>
            </a:r>
            <a:r>
              <a:rPr lang="en" altLang="zh-CN" dirty="0" err="1"/>
              <a:t>no_repeat_ngram_size</a:t>
            </a:r>
            <a:r>
              <a:rPr lang="en" altLang="zh-CN" dirty="0"/>
              <a:t>=2</a:t>
            </a:r>
            <a:r>
              <a:rPr lang="en" altLang="zh-CN" b="0" i="0" dirty="0">
                <a:solidFill>
                  <a:srgbClr val="111827"/>
                </a:solidFill>
                <a:effectLst/>
                <a:latin typeface="Charter" panose="02040503050506020203" pitchFamily="18" charset="0"/>
              </a:rPr>
              <a:t> </a:t>
            </a:r>
            <a:r>
              <a:rPr lang="zh-CN" altLang="en-US" b="0" i="0" dirty="0">
                <a:solidFill>
                  <a:srgbClr val="111827"/>
                </a:solidFill>
                <a:effectLst/>
                <a:latin typeface="Charter" panose="02040503050506020203" pitchFamily="18" charset="0"/>
              </a:rPr>
              <a:t>，任意 </a:t>
            </a:r>
            <a:r>
              <a:rPr lang="en-US" altLang="zh-CN" b="0" i="1" dirty="0">
                <a:solidFill>
                  <a:srgbClr val="111827"/>
                </a:solidFill>
                <a:effectLst/>
                <a:latin typeface="Charter" panose="02040503050506020203" pitchFamily="18" charset="0"/>
              </a:rPr>
              <a:t>2-</a:t>
            </a:r>
            <a:r>
              <a:rPr lang="en" altLang="zh-CN" b="0" i="1" dirty="0">
                <a:solidFill>
                  <a:srgbClr val="111827"/>
                </a:solidFill>
                <a:effectLst/>
                <a:latin typeface="Charter" panose="02040503050506020203" pitchFamily="18" charset="0"/>
              </a:rPr>
              <a:t>gram</a:t>
            </a:r>
            <a:r>
              <a:rPr lang="en" altLang="zh-CN" b="0" i="0" dirty="0">
                <a:solidFill>
                  <a:srgbClr val="111827"/>
                </a:solidFill>
                <a:effectLst/>
                <a:latin typeface="Charter" panose="02040503050506020203" pitchFamily="18" charset="0"/>
              </a:rPr>
              <a:t> </a:t>
            </a:r>
            <a:r>
              <a:rPr lang="zh-CN" altLang="en-US" b="0" i="0" dirty="0">
                <a:solidFill>
                  <a:srgbClr val="111827"/>
                </a:solidFill>
                <a:effectLst/>
                <a:latin typeface="Charter" panose="02040503050506020203" pitchFamily="18" charset="0"/>
              </a:rPr>
              <a:t>不会出现两次</a:t>
            </a:r>
            <a:endParaRPr lang="en-US" altLang="zh-CN" b="0" i="0" dirty="0">
              <a:solidFill>
                <a:srgbClr val="111827"/>
              </a:solidFill>
              <a:effectLst/>
              <a:latin typeface="Charter" panose="02040503050506020203" pitchFamily="18" charset="0"/>
            </a:endParaRPr>
          </a:p>
          <a:p>
            <a:pPr marL="0" indent="0">
              <a:lnSpc>
                <a:spcPct val="150000"/>
              </a:lnSpc>
              <a:buNone/>
            </a:pPr>
            <a:r>
              <a:rPr kumimoji="1" lang="en-US" altLang="zh-CN" dirty="0">
                <a:solidFill>
                  <a:srgbClr val="FF0000"/>
                </a:solidFill>
                <a:latin typeface="Charter" panose="02040503050506020203" pitchFamily="18" charset="0"/>
              </a:rPr>
              <a:t>Notice: </a:t>
            </a:r>
            <a:r>
              <a:rPr kumimoji="1" lang="zh-CN" altLang="en-US" dirty="0">
                <a:solidFill>
                  <a:srgbClr val="FF0000"/>
                </a:solidFill>
                <a:latin typeface="Charter" panose="02040503050506020203" pitchFamily="18" charset="0"/>
              </a:rPr>
              <a:t>实际文本生成需要重复出现</a:t>
            </a:r>
            <a:endParaRPr kumimoji="1" lang="zh-CN" altLang="en-US" dirty="0">
              <a:solidFill>
                <a:srgbClr val="FF0000"/>
              </a:solidFill>
            </a:endParaRPr>
          </a:p>
        </p:txBody>
      </p:sp>
      <p:pic>
        <p:nvPicPr>
          <p:cNvPr id="4" name="图片 3">
            <a:extLst>
              <a:ext uri="{FF2B5EF4-FFF2-40B4-BE49-F238E27FC236}">
                <a16:creationId xmlns:a16="http://schemas.microsoft.com/office/drawing/2014/main" id="{0B77C78A-BE8F-AB07-714E-A32E8BA52CB9}"/>
              </a:ext>
            </a:extLst>
          </p:cNvPr>
          <p:cNvPicPr>
            <a:picLocks noChangeAspect="1"/>
          </p:cNvPicPr>
          <p:nvPr/>
        </p:nvPicPr>
        <p:blipFill rotWithShape="1">
          <a:blip r:embed="rId2"/>
          <a:srcRect b="79660"/>
          <a:stretch/>
        </p:blipFill>
        <p:spPr>
          <a:xfrm>
            <a:off x="410183" y="1690689"/>
            <a:ext cx="7772400" cy="887142"/>
          </a:xfrm>
          <a:prstGeom prst="rect">
            <a:avLst/>
          </a:prstGeom>
        </p:spPr>
      </p:pic>
      <p:sp>
        <p:nvSpPr>
          <p:cNvPr id="5" name="矩形 4">
            <a:extLst>
              <a:ext uri="{FF2B5EF4-FFF2-40B4-BE49-F238E27FC236}">
                <a16:creationId xmlns:a16="http://schemas.microsoft.com/office/drawing/2014/main" id="{0BA7C9D6-C4DB-3564-A847-6AAF24F16F6A}"/>
              </a:ext>
            </a:extLst>
          </p:cNvPr>
          <p:cNvSpPr/>
          <p:nvPr/>
        </p:nvSpPr>
        <p:spPr>
          <a:xfrm>
            <a:off x="515566" y="2208179"/>
            <a:ext cx="1449421" cy="243191"/>
          </a:xfrm>
          <a:prstGeom prst="rect">
            <a:avLst/>
          </a:prstGeom>
          <a:noFill/>
          <a:ln w="28575">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p>
        </p:txBody>
      </p:sp>
      <p:sp>
        <p:nvSpPr>
          <p:cNvPr id="6" name="矩形 5">
            <a:extLst>
              <a:ext uri="{FF2B5EF4-FFF2-40B4-BE49-F238E27FC236}">
                <a16:creationId xmlns:a16="http://schemas.microsoft.com/office/drawing/2014/main" id="{E77CC199-1232-6623-3DCD-0AADF7523D38}"/>
              </a:ext>
            </a:extLst>
          </p:cNvPr>
          <p:cNvSpPr/>
          <p:nvPr/>
        </p:nvSpPr>
        <p:spPr>
          <a:xfrm>
            <a:off x="4714673" y="2208179"/>
            <a:ext cx="1449421" cy="243191"/>
          </a:xfrm>
          <a:prstGeom prst="rect">
            <a:avLst/>
          </a:prstGeom>
          <a:noFill/>
          <a:ln w="28575">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p>
        </p:txBody>
      </p:sp>
      <p:pic>
        <p:nvPicPr>
          <p:cNvPr id="7" name="图片 6">
            <a:extLst>
              <a:ext uri="{FF2B5EF4-FFF2-40B4-BE49-F238E27FC236}">
                <a16:creationId xmlns:a16="http://schemas.microsoft.com/office/drawing/2014/main" id="{23A33C92-BD30-3BF8-9CB8-8CE15101AC59}"/>
              </a:ext>
            </a:extLst>
          </p:cNvPr>
          <p:cNvPicPr>
            <a:picLocks noChangeAspect="1"/>
          </p:cNvPicPr>
          <p:nvPr/>
        </p:nvPicPr>
        <p:blipFill>
          <a:blip r:embed="rId3"/>
          <a:stretch>
            <a:fillRect/>
          </a:stretch>
        </p:blipFill>
        <p:spPr>
          <a:xfrm>
            <a:off x="410183" y="2897847"/>
            <a:ext cx="5346700" cy="2959100"/>
          </a:xfrm>
          <a:prstGeom prst="rect">
            <a:avLst/>
          </a:prstGeom>
        </p:spPr>
      </p:pic>
    </p:spTree>
    <p:extLst>
      <p:ext uri="{BB962C8B-B14F-4D97-AF65-F5344CB8AC3E}">
        <p14:creationId xmlns:p14="http://schemas.microsoft.com/office/powerpoint/2010/main" val="8754994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98CDCD-BA37-160C-9E03-F8D4280C7DBB}"/>
              </a:ext>
            </a:extLst>
          </p:cNvPr>
          <p:cNvSpPr>
            <a:spLocks noGrp="1"/>
          </p:cNvSpPr>
          <p:nvPr>
            <p:ph type="title"/>
          </p:nvPr>
        </p:nvSpPr>
        <p:spPr/>
        <p:txBody>
          <a:bodyPr/>
          <a:lstStyle/>
          <a:p>
            <a:r>
              <a:rPr kumimoji="1" lang="en-US" altLang="zh-CN" dirty="0"/>
              <a:t>Sample</a:t>
            </a:r>
            <a:endParaRPr kumimoji="1" lang="zh-CN" altLang="en-US" dirty="0"/>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DB5227FA-E931-47F6-BD4A-99986EB773B2}"/>
                  </a:ext>
                </a:extLst>
              </p:cNvPr>
              <p:cNvSpPr>
                <a:spLocks noGrp="1"/>
              </p:cNvSpPr>
              <p:nvPr>
                <p:ph idx="1"/>
              </p:nvPr>
            </p:nvSpPr>
            <p:spPr/>
            <p:txBody>
              <a:bodyPr/>
              <a:lstStyle/>
              <a:p>
                <a:pPr marL="0" indent="0">
                  <a:buNone/>
                </a:pPr>
                <a:r>
                  <a:rPr lang="zh-CN" altLang="en-US" b="0" i="0" dirty="0">
                    <a:solidFill>
                      <a:srgbClr val="111827"/>
                    </a:solidFill>
                    <a:effectLst/>
                    <a:latin typeface="Charter" panose="02040503050506020203" pitchFamily="18" charset="0"/>
                  </a:rPr>
                  <a:t>根据当前条件概率分布随机选择输出词</a:t>
                </a:r>
                <a14:m>
                  <m:oMath xmlns:m="http://schemas.openxmlformats.org/officeDocument/2006/math">
                    <m:sSub>
                      <m:sSubPr>
                        <m:ctrlPr>
                          <a:rPr lang="en-US" altLang="zh-CN" b="0" i="1" smtClean="0">
                            <a:solidFill>
                              <a:srgbClr val="111827"/>
                            </a:solidFill>
                            <a:effectLst/>
                            <a:latin typeface="Cambria Math" panose="02040503050406030204" pitchFamily="18" charset="0"/>
                          </a:rPr>
                        </m:ctrlPr>
                      </m:sSubPr>
                      <m:e>
                        <m:r>
                          <a:rPr lang="en-US" altLang="zh-CN" b="0" i="1" smtClean="0">
                            <a:solidFill>
                              <a:srgbClr val="111827"/>
                            </a:solidFill>
                            <a:effectLst/>
                            <a:latin typeface="Cambria Math" panose="02040503050406030204" pitchFamily="18" charset="0"/>
                          </a:rPr>
                          <m:t>𝑤</m:t>
                        </m:r>
                      </m:e>
                      <m:sub>
                        <m:r>
                          <a:rPr lang="en-US" altLang="zh-CN" b="0" i="1" smtClean="0">
                            <a:solidFill>
                              <a:srgbClr val="111827"/>
                            </a:solidFill>
                            <a:effectLst/>
                            <a:latin typeface="Cambria Math" panose="02040503050406030204" pitchFamily="18" charset="0"/>
                          </a:rPr>
                          <m:t>𝑡</m:t>
                        </m:r>
                      </m:sub>
                    </m:sSub>
                    <m:r>
                      <a:rPr lang="zh-CN" altLang="en-US" b="0" i="1" smtClean="0">
                        <a:solidFill>
                          <a:srgbClr val="111827"/>
                        </a:solidFill>
                        <a:effectLst/>
                        <a:latin typeface="Cambria Math" panose="02040503050406030204" pitchFamily="18" charset="0"/>
                      </a:rPr>
                      <m:t> </m:t>
                    </m:r>
                  </m:oMath>
                </a14:m>
                <a:r>
                  <a:rPr kumimoji="1" lang="zh-CN" altLang="en-US" dirty="0"/>
                  <a:t>：</a:t>
                </a:r>
                <a:endParaRPr kumimoji="1" lang="en-US" altLang="zh-CN" dirty="0"/>
              </a:p>
              <a:p>
                <a:pPr marL="0" indent="0">
                  <a:buNone/>
                </a:pPr>
                <a:endParaRPr kumimoji="1" lang="en-US" altLang="zh-CN" dirty="0"/>
              </a:p>
              <a:p>
                <a:pPr marL="0" indent="0">
                  <a:buNone/>
                </a:pPr>
                <a:endParaRPr kumimoji="1" lang="en-US" altLang="zh-CN" dirty="0"/>
              </a:p>
              <a:p>
                <a:r>
                  <a:rPr lang="en" altLang="zh-CN" b="0" i="0" dirty="0">
                    <a:solidFill>
                      <a:srgbClr val="111827"/>
                    </a:solidFill>
                    <a:effectLst/>
                    <a:latin typeface="KaTeX_Main"/>
                  </a:rPr>
                  <a:t>("car")</a:t>
                </a:r>
                <a:r>
                  <a:rPr lang="zh-CN" altLang="en-US" b="0" i="0" dirty="0">
                    <a:solidFill>
                      <a:srgbClr val="111827"/>
                    </a:solidFill>
                    <a:effectLst/>
                    <a:latin typeface="KaTeX_Main"/>
                  </a:rPr>
                  <a:t> ～</a:t>
                </a:r>
                <a:r>
                  <a:rPr lang="en" altLang="zh-CN" b="0" i="1" dirty="0">
                    <a:solidFill>
                      <a:srgbClr val="111827"/>
                    </a:solidFill>
                    <a:effectLst/>
                    <a:latin typeface="KaTeX_Math"/>
                  </a:rPr>
                  <a:t>P</a:t>
                </a:r>
                <a:r>
                  <a:rPr lang="en" altLang="zh-CN" b="0" i="0" dirty="0">
                    <a:solidFill>
                      <a:srgbClr val="111827"/>
                    </a:solidFill>
                    <a:effectLst/>
                    <a:latin typeface="KaTeX_Main"/>
                  </a:rPr>
                  <a:t>(</a:t>
                </a:r>
                <a:r>
                  <a:rPr lang="en" altLang="zh-CN" b="0" i="1" dirty="0" err="1">
                    <a:solidFill>
                      <a:srgbClr val="111827"/>
                    </a:solidFill>
                    <a:effectLst/>
                    <a:latin typeface="KaTeX_Math"/>
                  </a:rPr>
                  <a:t>w</a:t>
                </a:r>
                <a:r>
                  <a:rPr lang="en" altLang="zh-CN" b="0" i="0" dirty="0" err="1">
                    <a:solidFill>
                      <a:srgbClr val="111827"/>
                    </a:solidFill>
                    <a:effectLst/>
                    <a:latin typeface="KaTeX_Main"/>
                  </a:rPr>
                  <a:t>∣"The</a:t>
                </a:r>
                <a:r>
                  <a:rPr lang="en" altLang="zh-CN" b="0" i="0" dirty="0">
                    <a:solidFill>
                      <a:srgbClr val="111827"/>
                    </a:solidFill>
                    <a:effectLst/>
                    <a:latin typeface="KaTeX_Main"/>
                  </a:rPr>
                  <a:t>")</a:t>
                </a:r>
              </a:p>
              <a:p>
                <a:r>
                  <a:rPr lang="en" altLang="zh-CN" b="0" dirty="0">
                    <a:solidFill>
                      <a:srgbClr val="111827"/>
                    </a:solidFill>
                    <a:effectLst/>
                    <a:latin typeface="KaTeX_Main"/>
                  </a:rPr>
                  <a:t>(</a:t>
                </a:r>
                <a:r>
                  <a:rPr lang="en" altLang="zh-CN" b="0" i="0" dirty="0">
                    <a:solidFill>
                      <a:srgbClr val="111827"/>
                    </a:solidFill>
                    <a:effectLst/>
                    <a:latin typeface="KaTeX_Main"/>
                  </a:rPr>
                  <a:t>"</a:t>
                </a:r>
                <a:r>
                  <a:rPr lang="en" altLang="zh-CN" b="0" dirty="0">
                    <a:solidFill>
                      <a:srgbClr val="111827"/>
                    </a:solidFill>
                    <a:effectLst/>
                    <a:latin typeface="KaTeX_Main"/>
                  </a:rPr>
                  <a:t>drives</a:t>
                </a:r>
                <a:r>
                  <a:rPr lang="en" altLang="zh-CN" b="0" i="0" dirty="0">
                    <a:solidFill>
                      <a:srgbClr val="111827"/>
                    </a:solidFill>
                    <a:effectLst/>
                    <a:latin typeface="KaTeX_Main"/>
                  </a:rPr>
                  <a:t>"</a:t>
                </a:r>
                <a:r>
                  <a:rPr lang="en" altLang="zh-CN" b="0" dirty="0">
                    <a:solidFill>
                      <a:srgbClr val="111827"/>
                    </a:solidFill>
                    <a:effectLst/>
                    <a:latin typeface="KaTeX_Main"/>
                  </a:rPr>
                  <a:t>)</a:t>
                </a:r>
                <a:r>
                  <a:rPr lang="en" altLang="zh-CN" b="0" i="0" dirty="0">
                    <a:solidFill>
                      <a:srgbClr val="111827"/>
                    </a:solidFill>
                    <a:effectLst/>
                    <a:latin typeface="Charter" panose="02040503050506020203" pitchFamily="18" charset="0"/>
                  </a:rPr>
                  <a:t> </a:t>
                </a:r>
                <a:r>
                  <a:rPr lang="zh-CN" altLang="en-US" dirty="0">
                    <a:solidFill>
                      <a:srgbClr val="111827"/>
                    </a:solidFill>
                    <a:latin typeface="KaTeX_Main"/>
                  </a:rPr>
                  <a:t>～</a:t>
                </a:r>
                <a:r>
                  <a:rPr lang="en" altLang="zh-CN" b="0" i="1" dirty="0">
                    <a:solidFill>
                      <a:srgbClr val="111827"/>
                    </a:solidFill>
                    <a:effectLst/>
                    <a:latin typeface="KaTeX_Math"/>
                  </a:rPr>
                  <a:t>P</a:t>
                </a:r>
                <a:r>
                  <a:rPr lang="en" altLang="zh-CN" b="0" i="0" dirty="0">
                    <a:solidFill>
                      <a:srgbClr val="111827"/>
                    </a:solidFill>
                    <a:effectLst/>
                    <a:latin typeface="KaTeX_Main"/>
                  </a:rPr>
                  <a:t>(</a:t>
                </a:r>
                <a:r>
                  <a:rPr lang="en" altLang="zh-CN" b="0" i="1" dirty="0" err="1">
                    <a:solidFill>
                      <a:srgbClr val="111827"/>
                    </a:solidFill>
                    <a:effectLst/>
                    <a:latin typeface="KaTeX_Math"/>
                  </a:rPr>
                  <a:t>w</a:t>
                </a:r>
                <a:r>
                  <a:rPr lang="en" altLang="zh-CN" b="0" i="0" dirty="0" err="1">
                    <a:solidFill>
                      <a:srgbClr val="111827"/>
                    </a:solidFill>
                    <a:effectLst/>
                    <a:latin typeface="KaTeX_Main"/>
                  </a:rPr>
                  <a:t>∣"The","car</a:t>
                </a:r>
                <a:r>
                  <a:rPr lang="en" altLang="zh-CN" b="0" i="0" dirty="0">
                    <a:solidFill>
                      <a:srgbClr val="111827"/>
                    </a:solidFill>
                    <a:effectLst/>
                    <a:latin typeface="KaTeX_Main"/>
                  </a:rPr>
                  <a:t>")</a:t>
                </a:r>
                <a:endParaRPr kumimoji="1" lang="zh-CN" altLang="en-US" dirty="0"/>
              </a:p>
            </p:txBody>
          </p:sp>
        </mc:Choice>
        <mc:Fallback>
          <p:sp>
            <p:nvSpPr>
              <p:cNvPr id="3" name="内容占位符 2">
                <a:extLst>
                  <a:ext uri="{FF2B5EF4-FFF2-40B4-BE49-F238E27FC236}">
                    <a16:creationId xmlns:a16="http://schemas.microsoft.com/office/drawing/2014/main" id="{DB5227FA-E931-47F6-BD4A-99986EB773B2}"/>
                  </a:ext>
                </a:extLst>
              </p:cNvPr>
              <p:cNvSpPr>
                <a:spLocks noGrp="1" noRot="1" noChangeAspect="1" noMove="1" noResize="1" noEditPoints="1" noAdjustHandles="1" noChangeArrowheads="1" noChangeShapeType="1" noTextEdit="1"/>
              </p:cNvSpPr>
              <p:nvPr>
                <p:ph idx="1"/>
              </p:nvPr>
            </p:nvSpPr>
            <p:spPr>
              <a:blipFill>
                <a:blip r:embed="rId2"/>
                <a:stretch>
                  <a:fillRect l="-1206" t="-2326"/>
                </a:stretch>
              </a:blipFill>
            </p:spPr>
            <p:txBody>
              <a:bodyPr/>
              <a:lstStyle/>
              <a:p>
                <a:r>
                  <a:rPr lang="zh-CN" altLang="en-US">
                    <a:noFill/>
                  </a:rPr>
                  <a:t> </a:t>
                </a:r>
              </a:p>
            </p:txBody>
          </p:sp>
        </mc:Fallback>
      </mc:AlternateContent>
      <p:pic>
        <p:nvPicPr>
          <p:cNvPr id="5122" name="Picture 2" descr="sampling search">
            <a:extLst>
              <a:ext uri="{FF2B5EF4-FFF2-40B4-BE49-F238E27FC236}">
                <a16:creationId xmlns:a16="http://schemas.microsoft.com/office/drawing/2014/main" id="{2EC5FCFA-8A63-C1E9-ADC3-0669FEC78D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98389" y="3338512"/>
            <a:ext cx="6236774" cy="1325563"/>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E125A3E7-1108-81EB-BADC-7C320BE11561}"/>
              </a:ext>
            </a:extLst>
          </p:cNvPr>
          <p:cNvPicPr>
            <a:picLocks noChangeAspect="1"/>
          </p:cNvPicPr>
          <p:nvPr/>
        </p:nvPicPr>
        <p:blipFill>
          <a:blip r:embed="rId4"/>
          <a:stretch>
            <a:fillRect/>
          </a:stretch>
        </p:blipFill>
        <p:spPr>
          <a:xfrm>
            <a:off x="4270442" y="2259790"/>
            <a:ext cx="3164191" cy="986483"/>
          </a:xfrm>
          <a:prstGeom prst="rect">
            <a:avLst/>
          </a:prstGeom>
        </p:spPr>
      </p:pic>
      <p:sp>
        <p:nvSpPr>
          <p:cNvPr id="5" name="文本框 4">
            <a:extLst>
              <a:ext uri="{FF2B5EF4-FFF2-40B4-BE49-F238E27FC236}">
                <a16:creationId xmlns:a16="http://schemas.microsoft.com/office/drawing/2014/main" id="{F5E31F6F-E194-9D2E-531E-9195B85126C5}"/>
              </a:ext>
            </a:extLst>
          </p:cNvPr>
          <p:cNvSpPr txBox="1"/>
          <p:nvPr/>
        </p:nvSpPr>
        <p:spPr>
          <a:xfrm>
            <a:off x="1009380" y="4987630"/>
            <a:ext cx="4369341" cy="966996"/>
          </a:xfrm>
          <a:prstGeom prst="rect">
            <a:avLst/>
          </a:prstGeom>
          <a:noFill/>
        </p:spPr>
        <p:txBody>
          <a:bodyPr wrap="square">
            <a:spAutoFit/>
          </a:bodyPr>
          <a:lstStyle/>
          <a:p>
            <a:pPr marL="0" indent="0">
              <a:lnSpc>
                <a:spcPct val="150000"/>
              </a:lnSpc>
              <a:buNone/>
            </a:pPr>
            <a:r>
              <a:rPr lang="zh-CN" altLang="en-US" sz="2000" dirty="0">
                <a:solidFill>
                  <a:srgbClr val="0070C0"/>
                </a:solidFill>
                <a:latin typeface="Charter" panose="02040503050506020203" pitchFamily="18" charset="0"/>
              </a:rPr>
              <a:t>优点：文本生成多样性高</a:t>
            </a:r>
            <a:endParaRPr lang="en-US" altLang="zh-CN" sz="2000" b="0" i="0" dirty="0">
              <a:solidFill>
                <a:srgbClr val="0070C0"/>
              </a:solidFill>
              <a:effectLst/>
              <a:latin typeface="Charter" panose="02040503050506020203" pitchFamily="18" charset="0"/>
            </a:endParaRPr>
          </a:p>
          <a:p>
            <a:pPr marL="0" indent="0">
              <a:lnSpc>
                <a:spcPct val="150000"/>
              </a:lnSpc>
              <a:buNone/>
            </a:pPr>
            <a:r>
              <a:rPr lang="zh-CN" altLang="en-US" sz="2000" b="0" i="0" dirty="0">
                <a:solidFill>
                  <a:srgbClr val="C00000"/>
                </a:solidFill>
                <a:effectLst/>
                <a:latin typeface="Charter" panose="02040503050506020203" pitchFamily="18" charset="0"/>
              </a:rPr>
              <a:t>缺点</a:t>
            </a:r>
            <a:r>
              <a:rPr lang="zh-CN" altLang="en-US" sz="2000" dirty="0">
                <a:solidFill>
                  <a:srgbClr val="C00000"/>
                </a:solidFill>
                <a:latin typeface="Charter" panose="02040503050506020203" pitchFamily="18" charset="0"/>
              </a:rPr>
              <a:t>：生成文本不连续</a:t>
            </a:r>
            <a:endParaRPr kumimoji="1" lang="zh-CN" altLang="en-US" sz="3200" dirty="0">
              <a:solidFill>
                <a:srgbClr val="C00000"/>
              </a:solidFill>
            </a:endParaRPr>
          </a:p>
        </p:txBody>
      </p:sp>
    </p:spTree>
    <p:extLst>
      <p:ext uri="{BB962C8B-B14F-4D97-AF65-F5344CB8AC3E}">
        <p14:creationId xmlns:p14="http://schemas.microsoft.com/office/powerpoint/2010/main" val="1545037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655BAB-0BF1-82B7-4B22-0699D449E8ED}"/>
              </a:ext>
            </a:extLst>
          </p:cNvPr>
          <p:cNvSpPr>
            <a:spLocks noGrp="1"/>
          </p:cNvSpPr>
          <p:nvPr>
            <p:ph type="title"/>
          </p:nvPr>
        </p:nvSpPr>
        <p:spPr/>
        <p:txBody>
          <a:bodyPr/>
          <a:lstStyle/>
          <a:p>
            <a:r>
              <a:rPr kumimoji="1" lang="en-US" altLang="zh-CN" dirty="0"/>
              <a:t>Code Example</a:t>
            </a:r>
            <a:endParaRPr kumimoji="1" lang="zh-CN" altLang="en-US" dirty="0"/>
          </a:p>
        </p:txBody>
      </p:sp>
      <p:sp>
        <p:nvSpPr>
          <p:cNvPr id="3" name="内容占位符 2">
            <a:extLst>
              <a:ext uri="{FF2B5EF4-FFF2-40B4-BE49-F238E27FC236}">
                <a16:creationId xmlns:a16="http://schemas.microsoft.com/office/drawing/2014/main" id="{A68C5554-5703-736D-AF35-A4FEEECC71E2}"/>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66899534-DFD8-CA06-955D-3E919F03DE74}"/>
              </a:ext>
            </a:extLst>
          </p:cNvPr>
          <p:cNvPicPr>
            <a:picLocks noChangeAspect="1"/>
          </p:cNvPicPr>
          <p:nvPr/>
        </p:nvPicPr>
        <p:blipFill>
          <a:blip r:embed="rId2"/>
          <a:stretch>
            <a:fillRect/>
          </a:stretch>
        </p:blipFill>
        <p:spPr>
          <a:xfrm>
            <a:off x="1986064" y="1619586"/>
            <a:ext cx="7772400" cy="4557377"/>
          </a:xfrm>
          <a:prstGeom prst="rect">
            <a:avLst/>
          </a:prstGeom>
        </p:spPr>
      </p:pic>
    </p:spTree>
    <p:extLst>
      <p:ext uri="{BB962C8B-B14F-4D97-AF65-F5344CB8AC3E}">
        <p14:creationId xmlns:p14="http://schemas.microsoft.com/office/powerpoint/2010/main" val="4141276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93890F-9DEA-3826-BFF6-7AA313D08C8A}"/>
              </a:ext>
            </a:extLst>
          </p:cNvPr>
          <p:cNvSpPr>
            <a:spLocks noGrp="1"/>
          </p:cNvSpPr>
          <p:nvPr>
            <p:ph type="title"/>
          </p:nvPr>
        </p:nvSpPr>
        <p:spPr/>
        <p:txBody>
          <a:bodyPr/>
          <a:lstStyle/>
          <a:p>
            <a:r>
              <a:rPr lang="en" altLang="zh-CN" dirty="0">
                <a:solidFill>
                  <a:srgbClr val="1F2937"/>
                </a:solidFill>
                <a:latin typeface="IBM Plex Mono" panose="020F0502020204030204" pitchFamily="34" charset="0"/>
              </a:rPr>
              <a:t>T</a:t>
            </a:r>
            <a:r>
              <a:rPr lang="en" altLang="zh-CN" b="0" i="0" dirty="0">
                <a:solidFill>
                  <a:srgbClr val="1F2937"/>
                </a:solidFill>
                <a:effectLst/>
                <a:latin typeface="IBM Plex Mono" panose="020F0502020204030204" pitchFamily="34" charset="0"/>
              </a:rPr>
              <a:t>emperature</a:t>
            </a:r>
            <a:endParaRPr kumimoji="1" lang="zh-CN" altLang="en-US" dirty="0"/>
          </a:p>
        </p:txBody>
      </p:sp>
      <p:sp>
        <p:nvSpPr>
          <p:cNvPr id="3" name="内容占位符 2">
            <a:extLst>
              <a:ext uri="{FF2B5EF4-FFF2-40B4-BE49-F238E27FC236}">
                <a16:creationId xmlns:a16="http://schemas.microsoft.com/office/drawing/2014/main" id="{7C147ABE-23A5-FDF6-DBB7-57085D169B78}"/>
              </a:ext>
            </a:extLst>
          </p:cNvPr>
          <p:cNvSpPr>
            <a:spLocks noGrp="1"/>
          </p:cNvSpPr>
          <p:nvPr>
            <p:ph idx="1"/>
          </p:nvPr>
        </p:nvSpPr>
        <p:spPr/>
        <p:txBody>
          <a:bodyPr/>
          <a:lstStyle/>
          <a:p>
            <a:pPr marL="0" indent="0">
              <a:buNone/>
            </a:pPr>
            <a:r>
              <a:rPr lang="zh-CN" altLang="en-US" b="0" i="0" dirty="0">
                <a:solidFill>
                  <a:srgbClr val="111827"/>
                </a:solidFill>
                <a:effectLst/>
                <a:latin typeface="Charter" panose="02040503050506020203" pitchFamily="18" charset="0"/>
              </a:rPr>
              <a:t>降低</a:t>
            </a:r>
            <a:r>
              <a:rPr lang="en" altLang="zh-CN" b="0" i="0" u="sng" dirty="0">
                <a:effectLst/>
                <a:latin typeface="Charter" panose="02040503050506020203" pitchFamily="18" charset="0"/>
                <a:hlinkClick r:id="rId2"/>
              </a:rPr>
              <a:t>softmax</a:t>
            </a:r>
            <a:r>
              <a:rPr lang="en" altLang="zh-CN" b="0" i="0" dirty="0">
                <a:solidFill>
                  <a:srgbClr val="111827"/>
                </a:solidFill>
                <a:effectLst/>
                <a:latin typeface="Charter" panose="02040503050506020203" pitchFamily="18" charset="0"/>
              </a:rPr>
              <a:t> </a:t>
            </a:r>
            <a:r>
              <a:rPr lang="zh-CN" altLang="en-US" b="0" i="0" dirty="0">
                <a:solidFill>
                  <a:srgbClr val="111827"/>
                </a:solidFill>
                <a:effectLst/>
                <a:latin typeface="Charter" panose="02040503050506020203" pitchFamily="18" charset="0"/>
              </a:rPr>
              <a:t>的</a:t>
            </a:r>
            <a:r>
              <a:rPr lang="en" altLang="zh-CN" b="0" i="0" dirty="0">
                <a:solidFill>
                  <a:srgbClr val="111827"/>
                </a:solidFill>
                <a:effectLst/>
                <a:latin typeface="Charter" panose="02040503050506020203" pitchFamily="18" charset="0"/>
              </a:rPr>
              <a:t>temperature</a:t>
            </a:r>
            <a:r>
              <a:rPr lang="zh-CN" altLang="en-US" b="0" i="0" dirty="0">
                <a:solidFill>
                  <a:srgbClr val="111827"/>
                </a:solidFill>
                <a:effectLst/>
                <a:latin typeface="Charter" panose="02040503050506020203" pitchFamily="18" charset="0"/>
              </a:rPr>
              <a:t>使 </a:t>
            </a:r>
            <a:r>
              <a:rPr lang="en" altLang="zh-CN" b="0" i="1" dirty="0">
                <a:solidFill>
                  <a:srgbClr val="111827"/>
                </a:solidFill>
                <a:effectLst/>
                <a:latin typeface="KaTeX_Math"/>
              </a:rPr>
              <a:t>P</a:t>
            </a:r>
            <a:r>
              <a:rPr lang="en" altLang="zh-CN" b="0" i="0" dirty="0">
                <a:solidFill>
                  <a:srgbClr val="111827"/>
                </a:solidFill>
                <a:effectLst/>
                <a:latin typeface="KaTeX_Main"/>
              </a:rPr>
              <a:t>(</a:t>
            </a:r>
            <a:r>
              <a:rPr lang="en" altLang="zh-CN" b="0" i="1" dirty="0">
                <a:solidFill>
                  <a:srgbClr val="111827"/>
                </a:solidFill>
                <a:effectLst/>
                <a:latin typeface="KaTeX_Math"/>
              </a:rPr>
              <a:t>w</a:t>
            </a:r>
            <a:r>
              <a:rPr lang="en" altLang="zh-CN" b="0" i="0" dirty="0">
                <a:solidFill>
                  <a:srgbClr val="111827"/>
                </a:solidFill>
                <a:effectLst/>
                <a:latin typeface="KaTeX_Main"/>
              </a:rPr>
              <a:t>∣</a:t>
            </a:r>
            <a:r>
              <a:rPr lang="en" altLang="zh-CN" b="0" i="1" dirty="0">
                <a:solidFill>
                  <a:srgbClr val="111827"/>
                </a:solidFill>
                <a:effectLst/>
                <a:latin typeface="KaTeX_Math"/>
              </a:rPr>
              <a:t>w</a:t>
            </a:r>
            <a:r>
              <a:rPr lang="en" altLang="zh-CN" b="0" i="0" baseline="-25000" dirty="0">
                <a:solidFill>
                  <a:srgbClr val="111827"/>
                </a:solidFill>
                <a:effectLst/>
                <a:latin typeface="KaTeX_Main"/>
              </a:rPr>
              <a:t>1:</a:t>
            </a:r>
            <a:r>
              <a:rPr lang="en" altLang="zh-CN" b="0" i="1" baseline="-25000" dirty="0">
                <a:solidFill>
                  <a:srgbClr val="111827"/>
                </a:solidFill>
                <a:effectLst/>
                <a:latin typeface="KaTeX_Math"/>
              </a:rPr>
              <a:t>t</a:t>
            </a:r>
            <a:r>
              <a:rPr lang="en" altLang="zh-CN" b="0" i="0" baseline="-25000" dirty="0">
                <a:solidFill>
                  <a:srgbClr val="111827"/>
                </a:solidFill>
                <a:effectLst/>
                <a:latin typeface="KaTeX_Main"/>
              </a:rPr>
              <a:t>−1​</a:t>
            </a:r>
            <a:r>
              <a:rPr lang="en" altLang="zh-CN" b="0" i="0" dirty="0">
                <a:solidFill>
                  <a:srgbClr val="111827"/>
                </a:solidFill>
                <a:effectLst/>
                <a:latin typeface="KaTeX_Main"/>
              </a:rPr>
              <a:t>)</a:t>
            </a:r>
            <a:r>
              <a:rPr lang="zh-CN" altLang="en-US" b="0" i="0" dirty="0">
                <a:solidFill>
                  <a:srgbClr val="111827"/>
                </a:solidFill>
                <a:effectLst/>
                <a:latin typeface="Charter" panose="02040503050506020203" pitchFamily="18" charset="0"/>
              </a:rPr>
              <a:t>分布更陡峭</a:t>
            </a:r>
            <a:endParaRPr lang="en-US" altLang="zh-CN" b="0" i="0" dirty="0">
              <a:solidFill>
                <a:srgbClr val="111827"/>
              </a:solidFill>
              <a:effectLst/>
              <a:latin typeface="Charter" panose="02040503050506020203" pitchFamily="18" charset="0"/>
            </a:endParaRPr>
          </a:p>
          <a:p>
            <a:pPr marL="0" indent="0">
              <a:buNone/>
            </a:pPr>
            <a:endParaRPr kumimoji="1" lang="en-US" altLang="zh-CN" dirty="0">
              <a:solidFill>
                <a:srgbClr val="111827"/>
              </a:solidFill>
              <a:latin typeface="Charter" panose="02040503050506020203" pitchFamily="18" charset="0"/>
            </a:endParaRPr>
          </a:p>
          <a:p>
            <a:pPr marL="0" indent="0">
              <a:buNone/>
            </a:pPr>
            <a:endParaRPr kumimoji="1" lang="en-US" altLang="zh-CN" dirty="0">
              <a:solidFill>
                <a:srgbClr val="111827"/>
              </a:solidFill>
              <a:latin typeface="Charter" panose="02040503050506020203" pitchFamily="18" charset="0"/>
            </a:endParaRPr>
          </a:p>
          <a:p>
            <a:pPr marL="0" indent="0">
              <a:buNone/>
            </a:pPr>
            <a:endParaRPr kumimoji="1" lang="en-US" altLang="zh-CN" dirty="0">
              <a:solidFill>
                <a:srgbClr val="111827"/>
              </a:solidFill>
              <a:latin typeface="Charter" panose="02040503050506020203" pitchFamily="18" charset="0"/>
            </a:endParaRPr>
          </a:p>
          <a:p>
            <a:pPr marL="0" indent="0">
              <a:buNone/>
            </a:pPr>
            <a:endParaRPr kumimoji="1" lang="en-US" altLang="zh-CN" dirty="0">
              <a:solidFill>
                <a:srgbClr val="111827"/>
              </a:solidFill>
              <a:latin typeface="Charter" panose="02040503050506020203" pitchFamily="18" charset="0"/>
            </a:endParaRPr>
          </a:p>
          <a:p>
            <a:pPr marL="0" indent="0">
              <a:buNone/>
            </a:pPr>
            <a:endParaRPr kumimoji="1" lang="en-US" altLang="zh-CN" dirty="0">
              <a:solidFill>
                <a:srgbClr val="111827"/>
              </a:solidFill>
              <a:latin typeface="Charter" panose="02040503050506020203" pitchFamily="18" charset="0"/>
            </a:endParaRPr>
          </a:p>
          <a:p>
            <a:pPr marL="0" indent="0">
              <a:buNone/>
            </a:pPr>
            <a:r>
              <a:rPr lang="zh-CN" altLang="en-US" b="0" i="0" dirty="0">
                <a:solidFill>
                  <a:srgbClr val="FF0000"/>
                </a:solidFill>
                <a:effectLst/>
                <a:latin typeface="Charter" panose="02040503050506020203" pitchFamily="18" charset="0"/>
              </a:rPr>
              <a:t>增加高概率</a:t>
            </a:r>
            <a:r>
              <a:rPr lang="zh-CN" altLang="en-US" b="0" i="0" dirty="0">
                <a:solidFill>
                  <a:srgbClr val="111827"/>
                </a:solidFill>
                <a:effectLst/>
                <a:latin typeface="Charter" panose="02040503050506020203" pitchFamily="18" charset="0"/>
              </a:rPr>
              <a:t>单词的似然并</a:t>
            </a:r>
            <a:r>
              <a:rPr lang="zh-CN" altLang="en-US" b="0" i="0" dirty="0">
                <a:solidFill>
                  <a:srgbClr val="FF0000"/>
                </a:solidFill>
                <a:effectLst/>
                <a:latin typeface="Charter" panose="02040503050506020203" pitchFamily="18" charset="0"/>
              </a:rPr>
              <a:t>降低低概率</a:t>
            </a:r>
            <a:r>
              <a:rPr lang="zh-CN" altLang="en-US" b="0" i="0" dirty="0">
                <a:solidFill>
                  <a:srgbClr val="111827"/>
                </a:solidFill>
                <a:effectLst/>
                <a:latin typeface="Charter" panose="02040503050506020203" pitchFamily="18" charset="0"/>
              </a:rPr>
              <a:t>单词的似然</a:t>
            </a:r>
            <a:endParaRPr kumimoji="1" lang="zh-CN" altLang="en-US" dirty="0"/>
          </a:p>
        </p:txBody>
      </p:sp>
      <p:pic>
        <p:nvPicPr>
          <p:cNvPr id="9" name="图片 8">
            <a:extLst>
              <a:ext uri="{FF2B5EF4-FFF2-40B4-BE49-F238E27FC236}">
                <a16:creationId xmlns:a16="http://schemas.microsoft.com/office/drawing/2014/main" id="{91D5F021-8466-28A1-137B-EA2201066216}"/>
              </a:ext>
            </a:extLst>
          </p:cNvPr>
          <p:cNvPicPr>
            <a:picLocks noChangeAspect="1"/>
          </p:cNvPicPr>
          <p:nvPr/>
        </p:nvPicPr>
        <p:blipFill>
          <a:blip r:embed="rId3"/>
          <a:stretch>
            <a:fillRect/>
          </a:stretch>
        </p:blipFill>
        <p:spPr>
          <a:xfrm>
            <a:off x="1838528" y="2647704"/>
            <a:ext cx="7772400" cy="2050387"/>
          </a:xfrm>
          <a:prstGeom prst="rect">
            <a:avLst/>
          </a:prstGeom>
        </p:spPr>
      </p:pic>
    </p:spTree>
    <p:extLst>
      <p:ext uri="{BB962C8B-B14F-4D97-AF65-F5344CB8AC3E}">
        <p14:creationId xmlns:p14="http://schemas.microsoft.com/office/powerpoint/2010/main" val="2996632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AB143B-02A7-F350-E321-29464848335F}"/>
              </a:ext>
            </a:extLst>
          </p:cNvPr>
          <p:cNvSpPr>
            <a:spLocks noGrp="1"/>
          </p:cNvSpPr>
          <p:nvPr>
            <p:ph type="title"/>
          </p:nvPr>
        </p:nvSpPr>
        <p:spPr/>
        <p:txBody>
          <a:bodyPr/>
          <a:lstStyle/>
          <a:p>
            <a:r>
              <a:rPr kumimoji="1" lang="en-US" altLang="zh-CN" dirty="0" err="1"/>
              <a:t>TopK</a:t>
            </a:r>
            <a:r>
              <a:rPr kumimoji="1" lang="en-US" altLang="zh-CN" dirty="0"/>
              <a:t> sample</a:t>
            </a:r>
            <a:endParaRPr kumimoji="1" lang="zh-CN" altLang="en-US" dirty="0"/>
          </a:p>
        </p:txBody>
      </p:sp>
      <p:pic>
        <p:nvPicPr>
          <p:cNvPr id="6" name="内容占位符 5">
            <a:extLst>
              <a:ext uri="{FF2B5EF4-FFF2-40B4-BE49-F238E27FC236}">
                <a16:creationId xmlns:a16="http://schemas.microsoft.com/office/drawing/2014/main" id="{4CC247F3-91B3-D8B3-5D79-FFE65703CE6A}"/>
              </a:ext>
            </a:extLst>
          </p:cNvPr>
          <p:cNvPicPr>
            <a:picLocks noGrp="1" noChangeAspect="1"/>
          </p:cNvPicPr>
          <p:nvPr>
            <p:ph idx="1"/>
          </p:nvPr>
        </p:nvPicPr>
        <p:blipFill>
          <a:blip r:embed="rId2"/>
          <a:stretch>
            <a:fillRect/>
          </a:stretch>
        </p:blipFill>
        <p:spPr>
          <a:xfrm>
            <a:off x="1113140" y="2005350"/>
            <a:ext cx="9965719" cy="4351338"/>
          </a:xfrm>
        </p:spPr>
      </p:pic>
      <p:sp>
        <p:nvSpPr>
          <p:cNvPr id="8" name="文本框 7">
            <a:extLst>
              <a:ext uri="{FF2B5EF4-FFF2-40B4-BE49-F238E27FC236}">
                <a16:creationId xmlns:a16="http://schemas.microsoft.com/office/drawing/2014/main" id="{C6F8E064-2D12-20D9-808E-8B0FAB87B495}"/>
              </a:ext>
            </a:extLst>
          </p:cNvPr>
          <p:cNvSpPr txBox="1"/>
          <p:nvPr/>
        </p:nvSpPr>
        <p:spPr>
          <a:xfrm>
            <a:off x="1113140" y="1459855"/>
            <a:ext cx="9965718" cy="461665"/>
          </a:xfrm>
          <a:prstGeom prst="rect">
            <a:avLst/>
          </a:prstGeom>
          <a:noFill/>
        </p:spPr>
        <p:txBody>
          <a:bodyPr wrap="square">
            <a:spAutoFit/>
          </a:bodyPr>
          <a:lstStyle/>
          <a:p>
            <a:r>
              <a:rPr lang="zh-CN" altLang="en-US" sz="2400" b="0" i="0" dirty="0">
                <a:solidFill>
                  <a:srgbClr val="111827"/>
                </a:solidFill>
                <a:effectLst/>
                <a:latin typeface="Charter" panose="02040503050506020203" pitchFamily="18" charset="0"/>
              </a:rPr>
              <a:t>选出概率最大的 </a:t>
            </a:r>
            <a:r>
              <a:rPr lang="en" altLang="zh-CN" sz="2400" b="0" i="1" dirty="0">
                <a:solidFill>
                  <a:srgbClr val="111827"/>
                </a:solidFill>
                <a:effectLst/>
                <a:latin typeface="Charter" panose="02040503050506020203" pitchFamily="18" charset="0"/>
              </a:rPr>
              <a:t>K</a:t>
            </a:r>
            <a:r>
              <a:rPr lang="en" altLang="zh-CN" sz="2400" b="0" i="0" dirty="0">
                <a:solidFill>
                  <a:srgbClr val="111827"/>
                </a:solidFill>
                <a:effectLst/>
                <a:latin typeface="Charter" panose="02040503050506020203" pitchFamily="18" charset="0"/>
              </a:rPr>
              <a:t> </a:t>
            </a:r>
            <a:r>
              <a:rPr lang="zh-CN" altLang="en-US" sz="2400" b="0" i="0" dirty="0">
                <a:solidFill>
                  <a:srgbClr val="111827"/>
                </a:solidFill>
                <a:effectLst/>
                <a:latin typeface="Charter" panose="02040503050506020203" pitchFamily="18" charset="0"/>
              </a:rPr>
              <a:t>个词，重新归一化，最后</a:t>
            </a:r>
            <a:r>
              <a:rPr lang="zh-CN" altLang="en-US" sz="2400" dirty="0">
                <a:solidFill>
                  <a:srgbClr val="111827"/>
                </a:solidFill>
                <a:latin typeface="Charter" panose="02040503050506020203" pitchFamily="18" charset="0"/>
              </a:rPr>
              <a:t>在</a:t>
            </a:r>
            <a:r>
              <a:rPr lang="zh-CN" altLang="en-US" sz="2400" b="0" i="0" dirty="0">
                <a:solidFill>
                  <a:srgbClr val="111827"/>
                </a:solidFill>
                <a:effectLst/>
                <a:latin typeface="Charter" panose="02040503050506020203" pitchFamily="18" charset="0"/>
              </a:rPr>
              <a:t>归一化后的 </a:t>
            </a:r>
            <a:r>
              <a:rPr lang="en" altLang="zh-CN" sz="2400" b="0" i="1" dirty="0">
                <a:solidFill>
                  <a:srgbClr val="111827"/>
                </a:solidFill>
                <a:effectLst/>
                <a:latin typeface="Charter" panose="02040503050506020203" pitchFamily="18" charset="0"/>
              </a:rPr>
              <a:t>K</a:t>
            </a:r>
            <a:r>
              <a:rPr lang="en" altLang="zh-CN" sz="2400" b="0" i="0" dirty="0">
                <a:solidFill>
                  <a:srgbClr val="111827"/>
                </a:solidFill>
                <a:effectLst/>
                <a:latin typeface="Charter" panose="02040503050506020203" pitchFamily="18" charset="0"/>
              </a:rPr>
              <a:t> </a:t>
            </a:r>
            <a:r>
              <a:rPr lang="zh-CN" altLang="en-US" sz="2400" b="0" i="0" dirty="0">
                <a:solidFill>
                  <a:srgbClr val="111827"/>
                </a:solidFill>
                <a:effectLst/>
                <a:latin typeface="Charter" panose="02040503050506020203" pitchFamily="18" charset="0"/>
              </a:rPr>
              <a:t>个词中采样</a:t>
            </a:r>
            <a:endParaRPr lang="zh-CN" altLang="en-US" sz="2400" dirty="0"/>
          </a:p>
        </p:txBody>
      </p:sp>
    </p:spTree>
    <p:extLst>
      <p:ext uri="{BB962C8B-B14F-4D97-AF65-F5344CB8AC3E}">
        <p14:creationId xmlns:p14="http://schemas.microsoft.com/office/powerpoint/2010/main" val="31566901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2F5A35-074C-57EB-6290-94FC51924848}"/>
              </a:ext>
            </a:extLst>
          </p:cNvPr>
          <p:cNvSpPr>
            <a:spLocks noGrp="1"/>
          </p:cNvSpPr>
          <p:nvPr>
            <p:ph type="title"/>
          </p:nvPr>
        </p:nvSpPr>
        <p:spPr/>
        <p:txBody>
          <a:bodyPr/>
          <a:lstStyle/>
          <a:p>
            <a:r>
              <a:rPr kumimoji="1" lang="en-US" altLang="zh-CN" dirty="0" err="1"/>
              <a:t>TopK</a:t>
            </a:r>
            <a:r>
              <a:rPr kumimoji="1" lang="en-US" altLang="zh-CN" dirty="0"/>
              <a:t> sample</a:t>
            </a:r>
            <a:r>
              <a:rPr kumimoji="1" lang="zh-CN" altLang="en-US" dirty="0"/>
              <a:t> </a:t>
            </a:r>
            <a:r>
              <a:rPr kumimoji="1" lang="en-US" altLang="zh-CN" dirty="0"/>
              <a:t>problems</a:t>
            </a:r>
            <a:endParaRPr kumimoji="1" lang="zh-CN" altLang="en-US" dirty="0"/>
          </a:p>
        </p:txBody>
      </p:sp>
      <p:sp>
        <p:nvSpPr>
          <p:cNvPr id="3" name="内容占位符 2">
            <a:extLst>
              <a:ext uri="{FF2B5EF4-FFF2-40B4-BE49-F238E27FC236}">
                <a16:creationId xmlns:a16="http://schemas.microsoft.com/office/drawing/2014/main" id="{DAA0B7AF-67DE-D312-66E4-5DECB3996DE1}"/>
              </a:ext>
            </a:extLst>
          </p:cNvPr>
          <p:cNvSpPr>
            <a:spLocks noGrp="1"/>
          </p:cNvSpPr>
          <p:nvPr>
            <p:ph idx="1"/>
          </p:nvPr>
        </p:nvSpPr>
        <p:spPr/>
        <p:txBody>
          <a:bodyPr/>
          <a:lstStyle/>
          <a:p>
            <a:endParaRPr kumimoji="1" lang="zh-CN" altLang="en-US"/>
          </a:p>
        </p:txBody>
      </p:sp>
      <p:pic>
        <p:nvPicPr>
          <p:cNvPr id="4" name="内容占位符 5">
            <a:extLst>
              <a:ext uri="{FF2B5EF4-FFF2-40B4-BE49-F238E27FC236}">
                <a16:creationId xmlns:a16="http://schemas.microsoft.com/office/drawing/2014/main" id="{2BBDFD16-84B6-EE25-FBA3-8B8A9074E882}"/>
              </a:ext>
            </a:extLst>
          </p:cNvPr>
          <p:cNvPicPr>
            <a:picLocks noChangeAspect="1"/>
          </p:cNvPicPr>
          <p:nvPr/>
        </p:nvPicPr>
        <p:blipFill>
          <a:blip r:embed="rId2"/>
          <a:stretch>
            <a:fillRect/>
          </a:stretch>
        </p:blipFill>
        <p:spPr>
          <a:xfrm>
            <a:off x="1113140" y="1431418"/>
            <a:ext cx="9965719" cy="4351338"/>
          </a:xfrm>
          <a:prstGeom prst="rect">
            <a:avLst/>
          </a:prstGeom>
        </p:spPr>
      </p:pic>
      <p:sp>
        <p:nvSpPr>
          <p:cNvPr id="5" name="圆角矩形 4">
            <a:extLst>
              <a:ext uri="{FF2B5EF4-FFF2-40B4-BE49-F238E27FC236}">
                <a16:creationId xmlns:a16="http://schemas.microsoft.com/office/drawing/2014/main" id="{D3D2CB21-A580-EBD0-5408-4B3440D5E828}"/>
              </a:ext>
            </a:extLst>
          </p:cNvPr>
          <p:cNvSpPr/>
          <p:nvPr/>
        </p:nvSpPr>
        <p:spPr>
          <a:xfrm>
            <a:off x="4153711" y="4601183"/>
            <a:ext cx="1942289" cy="95331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a16="http://schemas.microsoft.com/office/drawing/2014/main" id="{56F129A0-4B8B-F652-3527-EF25A32E1644}"/>
              </a:ext>
            </a:extLst>
          </p:cNvPr>
          <p:cNvSpPr/>
          <p:nvPr/>
        </p:nvSpPr>
        <p:spPr>
          <a:xfrm>
            <a:off x="8608979" y="4473271"/>
            <a:ext cx="904672" cy="953311"/>
          </a:xfrm>
          <a:prstGeom prst="round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a:extLst>
              <a:ext uri="{FF2B5EF4-FFF2-40B4-BE49-F238E27FC236}">
                <a16:creationId xmlns:a16="http://schemas.microsoft.com/office/drawing/2014/main" id="{926C7774-9E05-6BA5-AC26-8DB49CE55747}"/>
              </a:ext>
            </a:extLst>
          </p:cNvPr>
          <p:cNvSpPr txBox="1"/>
          <p:nvPr/>
        </p:nvSpPr>
        <p:spPr>
          <a:xfrm>
            <a:off x="838200" y="5893385"/>
            <a:ext cx="8788941" cy="923330"/>
          </a:xfrm>
          <a:prstGeom prst="rect">
            <a:avLst/>
          </a:prstGeom>
          <a:noFill/>
        </p:spPr>
        <p:txBody>
          <a:bodyPr wrap="square">
            <a:spAutoFit/>
          </a:bodyPr>
          <a:lstStyle/>
          <a:p>
            <a:r>
              <a:rPr lang="zh-CN" altLang="en-US" b="0" i="0" dirty="0">
                <a:solidFill>
                  <a:srgbClr val="111827"/>
                </a:solidFill>
                <a:effectLst/>
                <a:latin typeface="Charter" panose="02040503050506020203" pitchFamily="18" charset="0"/>
              </a:rPr>
              <a:t>将采样池限制为固定大小 </a:t>
            </a:r>
            <a:r>
              <a:rPr lang="en" altLang="zh-CN" b="0" i="1" dirty="0">
                <a:solidFill>
                  <a:srgbClr val="111827"/>
                </a:solidFill>
                <a:effectLst/>
                <a:latin typeface="Charter" panose="02040503050506020203" pitchFamily="18" charset="0"/>
              </a:rPr>
              <a:t>K</a:t>
            </a:r>
            <a:r>
              <a:rPr lang="en" altLang="zh-CN" b="0" i="0" dirty="0">
                <a:solidFill>
                  <a:srgbClr val="111827"/>
                </a:solidFill>
                <a:effectLst/>
                <a:latin typeface="Charter" panose="02040503050506020203" pitchFamily="18" charset="0"/>
              </a:rPr>
              <a:t> </a:t>
            </a:r>
            <a:r>
              <a:rPr lang="zh-CN" altLang="en-US" b="0" i="0" dirty="0">
                <a:solidFill>
                  <a:srgbClr val="111827"/>
                </a:solidFill>
                <a:effectLst/>
                <a:latin typeface="Charter" panose="02040503050506020203" pitchFamily="18" charset="0"/>
              </a:rPr>
              <a:t>：</a:t>
            </a:r>
            <a:endParaRPr lang="en-US" altLang="zh-CN" b="0" i="0" dirty="0">
              <a:solidFill>
                <a:srgbClr val="111827"/>
              </a:solidFill>
              <a:effectLst/>
              <a:latin typeface="Charter" panose="02040503050506020203" pitchFamily="18" charset="0"/>
            </a:endParaRPr>
          </a:p>
          <a:p>
            <a:pPr marL="285750" indent="-285750">
              <a:buFont typeface="Arial" panose="020B0604020202020204" pitchFamily="34" charset="0"/>
              <a:buChar char="•"/>
            </a:pPr>
            <a:r>
              <a:rPr lang="zh-CN" altLang="en-US" b="0" i="0" dirty="0">
                <a:solidFill>
                  <a:srgbClr val="111827"/>
                </a:solidFill>
                <a:effectLst/>
                <a:latin typeface="Charter" panose="02040503050506020203" pitchFamily="18" charset="0"/>
              </a:rPr>
              <a:t>在分布比较尖锐的时候产生胡言乱语</a:t>
            </a:r>
            <a:endParaRPr lang="en-US" altLang="zh-CN" b="0" i="0" dirty="0">
              <a:solidFill>
                <a:srgbClr val="111827"/>
              </a:solidFill>
              <a:effectLst/>
              <a:latin typeface="Charter" panose="02040503050506020203" pitchFamily="18" charset="0"/>
            </a:endParaRPr>
          </a:p>
          <a:p>
            <a:pPr marL="285750" indent="-285750">
              <a:buFont typeface="Arial" panose="020B0604020202020204" pitchFamily="34" charset="0"/>
              <a:buChar char="•"/>
            </a:pPr>
            <a:r>
              <a:rPr lang="zh-CN" altLang="en-US" b="0" i="0" dirty="0">
                <a:solidFill>
                  <a:srgbClr val="111827"/>
                </a:solidFill>
                <a:effectLst/>
                <a:latin typeface="Charter" panose="02040503050506020203" pitchFamily="18" charset="0"/>
              </a:rPr>
              <a:t>在分布比较平坦的时候限制模型的创造力</a:t>
            </a:r>
            <a:endParaRPr lang="zh-CN" altLang="en-US" dirty="0"/>
          </a:p>
        </p:txBody>
      </p:sp>
    </p:spTree>
    <p:extLst>
      <p:ext uri="{BB962C8B-B14F-4D97-AF65-F5344CB8AC3E}">
        <p14:creationId xmlns:p14="http://schemas.microsoft.com/office/powerpoint/2010/main" val="1301851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8B9517-CED4-BB67-09CB-0A378B12F8C1}"/>
              </a:ext>
            </a:extLst>
          </p:cNvPr>
          <p:cNvSpPr>
            <a:spLocks noGrp="1"/>
          </p:cNvSpPr>
          <p:nvPr>
            <p:ph type="title"/>
          </p:nvPr>
        </p:nvSpPr>
        <p:spPr/>
        <p:txBody>
          <a:bodyPr/>
          <a:lstStyle/>
          <a:p>
            <a:r>
              <a:rPr kumimoji="1" lang="en-US" altLang="zh-CN" dirty="0"/>
              <a:t>Top-P sample</a:t>
            </a:r>
            <a:endParaRPr kumimoji="1" lang="zh-CN" altLang="en-US" dirty="0"/>
          </a:p>
        </p:txBody>
      </p:sp>
      <p:sp>
        <p:nvSpPr>
          <p:cNvPr id="3" name="内容占位符 2">
            <a:extLst>
              <a:ext uri="{FF2B5EF4-FFF2-40B4-BE49-F238E27FC236}">
                <a16:creationId xmlns:a16="http://schemas.microsoft.com/office/drawing/2014/main" id="{3B129274-4864-AAC3-1C91-4AE350A9AB08}"/>
              </a:ext>
            </a:extLst>
          </p:cNvPr>
          <p:cNvSpPr>
            <a:spLocks noGrp="1"/>
          </p:cNvSpPr>
          <p:nvPr>
            <p:ph idx="1"/>
          </p:nvPr>
        </p:nvSpPr>
        <p:spPr/>
        <p:txBody>
          <a:bodyPr/>
          <a:lstStyle/>
          <a:p>
            <a:pPr marL="0" indent="0">
              <a:buNone/>
            </a:pPr>
            <a:r>
              <a:rPr lang="zh-CN" altLang="en-US" b="0" i="0" dirty="0">
                <a:solidFill>
                  <a:srgbClr val="111827"/>
                </a:solidFill>
                <a:effectLst/>
                <a:latin typeface="Charter" panose="02040503050506020203" pitchFamily="18" charset="0"/>
              </a:rPr>
              <a:t>在累积概率超过概率 </a:t>
            </a:r>
            <a:r>
              <a:rPr lang="en" altLang="zh-CN" b="0" i="1" dirty="0">
                <a:solidFill>
                  <a:srgbClr val="111827"/>
                </a:solidFill>
                <a:effectLst/>
                <a:latin typeface="Charter" panose="02040503050506020203" pitchFamily="18" charset="0"/>
              </a:rPr>
              <a:t>p</a:t>
            </a:r>
            <a:r>
              <a:rPr lang="en" altLang="zh-CN" b="0" i="0" dirty="0">
                <a:solidFill>
                  <a:srgbClr val="111827"/>
                </a:solidFill>
                <a:effectLst/>
                <a:latin typeface="Charter" panose="02040503050506020203" pitchFamily="18" charset="0"/>
              </a:rPr>
              <a:t> </a:t>
            </a:r>
            <a:r>
              <a:rPr lang="zh-CN" altLang="en-US" b="0" i="0" dirty="0">
                <a:solidFill>
                  <a:srgbClr val="111827"/>
                </a:solidFill>
                <a:effectLst/>
                <a:latin typeface="Charter" panose="02040503050506020203" pitchFamily="18" charset="0"/>
              </a:rPr>
              <a:t>的最小单词集中进行</a:t>
            </a:r>
            <a:r>
              <a:rPr lang="zh-CN" altLang="en-US" dirty="0">
                <a:solidFill>
                  <a:srgbClr val="111827"/>
                </a:solidFill>
                <a:latin typeface="Charter" panose="02040503050506020203" pitchFamily="18" charset="0"/>
              </a:rPr>
              <a:t>采样，</a:t>
            </a:r>
            <a:r>
              <a:rPr lang="zh-CN" altLang="en-US" b="0" i="0" dirty="0">
                <a:solidFill>
                  <a:srgbClr val="111827"/>
                </a:solidFill>
                <a:effectLst/>
                <a:latin typeface="Charter" panose="02040503050506020203" pitchFamily="18" charset="0"/>
              </a:rPr>
              <a:t>重新归一化</a:t>
            </a:r>
            <a:endParaRPr kumimoji="1" lang="zh-CN" altLang="en-US" dirty="0"/>
          </a:p>
        </p:txBody>
      </p:sp>
      <p:pic>
        <p:nvPicPr>
          <p:cNvPr id="9218" name="Picture 2" descr="Top p sampling">
            <a:extLst>
              <a:ext uri="{FF2B5EF4-FFF2-40B4-BE49-F238E27FC236}">
                <a16:creationId xmlns:a16="http://schemas.microsoft.com/office/drawing/2014/main" id="{07AD5364-FE5A-C83E-988B-298B03B505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9617" y="2409495"/>
            <a:ext cx="7872919" cy="342800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0B307950-F2D3-304F-58BD-6A619016A566}"/>
              </a:ext>
            </a:extLst>
          </p:cNvPr>
          <p:cNvSpPr txBox="1"/>
          <p:nvPr/>
        </p:nvSpPr>
        <p:spPr>
          <a:xfrm>
            <a:off x="838200" y="6176963"/>
            <a:ext cx="6099242" cy="369332"/>
          </a:xfrm>
          <a:prstGeom prst="rect">
            <a:avLst/>
          </a:prstGeom>
          <a:noFill/>
        </p:spPr>
        <p:txBody>
          <a:bodyPr wrap="square">
            <a:spAutoFit/>
          </a:bodyPr>
          <a:lstStyle/>
          <a:p>
            <a:r>
              <a:rPr lang="zh-CN" altLang="en-US" b="0" i="0" dirty="0">
                <a:solidFill>
                  <a:srgbClr val="0070C0"/>
                </a:solidFill>
                <a:effectLst/>
                <a:latin typeface="Charter" panose="02040503050506020203" pitchFamily="18" charset="0"/>
              </a:rPr>
              <a:t>采样池可以根据下一个词的概率分布动态增加和减少</a:t>
            </a:r>
            <a:endParaRPr lang="zh-CN" altLang="en-US" dirty="0">
              <a:solidFill>
                <a:srgbClr val="0070C0"/>
              </a:solidFill>
            </a:endParaRPr>
          </a:p>
        </p:txBody>
      </p:sp>
    </p:spTree>
    <p:extLst>
      <p:ext uri="{BB962C8B-B14F-4D97-AF65-F5344CB8AC3E}">
        <p14:creationId xmlns:p14="http://schemas.microsoft.com/office/powerpoint/2010/main" val="35926058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399F4A-00BE-1FB8-F615-3880C8022FFE}"/>
              </a:ext>
            </a:extLst>
          </p:cNvPr>
          <p:cNvSpPr>
            <a:spLocks noGrp="1"/>
          </p:cNvSpPr>
          <p:nvPr>
            <p:ph type="title"/>
          </p:nvPr>
        </p:nvSpPr>
        <p:spPr/>
        <p:txBody>
          <a:bodyPr/>
          <a:lstStyle/>
          <a:p>
            <a:r>
              <a:rPr kumimoji="1" lang="zh-CN" altLang="en-US" dirty="0"/>
              <a:t>指定文本生成内容</a:t>
            </a:r>
          </a:p>
        </p:txBody>
      </p:sp>
      <p:sp>
        <p:nvSpPr>
          <p:cNvPr id="3" name="内容占位符 2">
            <a:extLst>
              <a:ext uri="{FF2B5EF4-FFF2-40B4-BE49-F238E27FC236}">
                <a16:creationId xmlns:a16="http://schemas.microsoft.com/office/drawing/2014/main" id="{1E61F8BB-9C23-20D3-5CF8-24CCA6934328}"/>
              </a:ext>
            </a:extLst>
          </p:cNvPr>
          <p:cNvSpPr>
            <a:spLocks noGrp="1"/>
          </p:cNvSpPr>
          <p:nvPr>
            <p:ph idx="1"/>
          </p:nvPr>
        </p:nvSpPr>
        <p:spPr/>
        <p:txBody>
          <a:bodyPr/>
          <a:lstStyle/>
          <a:p>
            <a:endParaRPr kumimoji="1" lang="zh-CN" altLang="en-US"/>
          </a:p>
        </p:txBody>
      </p:sp>
      <p:pic>
        <p:nvPicPr>
          <p:cNvPr id="11266" name="Picture 2" descr="为何约束搜索很难">
            <a:extLst>
              <a:ext uri="{FF2B5EF4-FFF2-40B4-BE49-F238E27FC236}">
                <a16:creationId xmlns:a16="http://schemas.microsoft.com/office/drawing/2014/main" id="{B342F54B-3B0A-3D9D-1CB8-8D88DFE9C6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27213"/>
            <a:ext cx="12192000" cy="320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12283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5612E7-2373-0E38-CB91-F05BDA9667AA}"/>
              </a:ext>
            </a:extLst>
          </p:cNvPr>
          <p:cNvSpPr>
            <a:spLocks noGrp="1"/>
          </p:cNvSpPr>
          <p:nvPr>
            <p:ph type="title"/>
          </p:nvPr>
        </p:nvSpPr>
        <p:spPr/>
        <p:txBody>
          <a:bodyPr/>
          <a:lstStyle/>
          <a:p>
            <a:r>
              <a:rPr kumimoji="1" lang="en" altLang="zh-CN" dirty="0"/>
              <a:t>GPT3</a:t>
            </a:r>
            <a:r>
              <a:rPr kumimoji="1" lang="zh-CN" altLang="en-US" dirty="0"/>
              <a:t>是怎么工作的</a:t>
            </a:r>
          </a:p>
        </p:txBody>
      </p:sp>
      <p:sp>
        <p:nvSpPr>
          <p:cNvPr id="3" name="内容占位符 2">
            <a:extLst>
              <a:ext uri="{FF2B5EF4-FFF2-40B4-BE49-F238E27FC236}">
                <a16:creationId xmlns:a16="http://schemas.microsoft.com/office/drawing/2014/main" id="{18CF9736-3208-C59A-CEFC-0A8A5A23A7BA}"/>
              </a:ext>
            </a:extLst>
          </p:cNvPr>
          <p:cNvSpPr>
            <a:spLocks noGrp="1"/>
          </p:cNvSpPr>
          <p:nvPr>
            <p:ph idx="1"/>
          </p:nvPr>
        </p:nvSpPr>
        <p:spPr/>
        <p:txBody>
          <a:bodyPr/>
          <a:lstStyle/>
          <a:p>
            <a:endParaRPr kumimoji="1" lang="zh-CN" altLang="en-US"/>
          </a:p>
        </p:txBody>
      </p:sp>
      <p:pic>
        <p:nvPicPr>
          <p:cNvPr id="4" name="Picture 2" descr="https://jalammar.github.io/images/gpt3/01-gpt3-language-model-overview.gif">
            <a:extLst>
              <a:ext uri="{FF2B5EF4-FFF2-40B4-BE49-F238E27FC236}">
                <a16:creationId xmlns:a16="http://schemas.microsoft.com/office/drawing/2014/main" id="{998431F0-829B-3E43-F3FB-34D48AB1573A}"/>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246272" y="1753918"/>
            <a:ext cx="8744035" cy="49092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16935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35F3B1-E862-C098-09FF-17ABEED149E7}"/>
              </a:ext>
            </a:extLst>
          </p:cNvPr>
          <p:cNvSpPr>
            <a:spLocks noGrp="1"/>
          </p:cNvSpPr>
          <p:nvPr>
            <p:ph type="title"/>
          </p:nvPr>
        </p:nvSpPr>
        <p:spPr/>
        <p:txBody>
          <a:bodyPr/>
          <a:lstStyle/>
          <a:p>
            <a:r>
              <a:rPr kumimoji="1" lang="en-US" altLang="zh-CN" dirty="0"/>
              <a:t>Beam</a:t>
            </a:r>
            <a:r>
              <a:rPr kumimoji="1" lang="zh-CN" altLang="en-US" dirty="0"/>
              <a:t> </a:t>
            </a:r>
            <a:r>
              <a:rPr kumimoji="1" lang="en-US" altLang="zh-CN" dirty="0"/>
              <a:t>search</a:t>
            </a:r>
            <a:endParaRPr kumimoji="1" lang="zh-CN" altLang="en-US" dirty="0"/>
          </a:p>
        </p:txBody>
      </p:sp>
      <p:sp>
        <p:nvSpPr>
          <p:cNvPr id="3" name="内容占位符 2">
            <a:extLst>
              <a:ext uri="{FF2B5EF4-FFF2-40B4-BE49-F238E27FC236}">
                <a16:creationId xmlns:a16="http://schemas.microsoft.com/office/drawing/2014/main" id="{B4E9F225-3EE7-FB56-057E-E4FF8FDE6B4A}"/>
              </a:ext>
            </a:extLst>
          </p:cNvPr>
          <p:cNvSpPr>
            <a:spLocks noGrp="1"/>
          </p:cNvSpPr>
          <p:nvPr>
            <p:ph idx="1"/>
          </p:nvPr>
        </p:nvSpPr>
        <p:spPr/>
        <p:txBody>
          <a:bodyPr/>
          <a:lstStyle/>
          <a:p>
            <a:endParaRPr kumimoji="1" lang="zh-CN" altLang="en-US"/>
          </a:p>
        </p:txBody>
      </p:sp>
      <p:pic>
        <p:nvPicPr>
          <p:cNvPr id="12290" name="Picture 2" descr="波束搜索第 2 步">
            <a:extLst>
              <a:ext uri="{FF2B5EF4-FFF2-40B4-BE49-F238E27FC236}">
                <a16:creationId xmlns:a16="http://schemas.microsoft.com/office/drawing/2014/main" id="{3217061F-86A9-EDC4-1137-1D803AB30D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4855" y="1487470"/>
            <a:ext cx="8922290" cy="5370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48394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C028E5-3C88-15C7-F819-5C526321F3FC}"/>
              </a:ext>
            </a:extLst>
          </p:cNvPr>
          <p:cNvSpPr>
            <a:spLocks noGrp="1"/>
          </p:cNvSpPr>
          <p:nvPr>
            <p:ph type="title"/>
          </p:nvPr>
        </p:nvSpPr>
        <p:spPr/>
        <p:txBody>
          <a:bodyPr/>
          <a:lstStyle/>
          <a:p>
            <a:r>
              <a:rPr kumimoji="1" lang="en" altLang="zh-CN" dirty="0"/>
              <a:t>Constrained Beam search</a:t>
            </a:r>
            <a:endParaRPr kumimoji="1" lang="zh-CN" altLang="en-US" dirty="0"/>
          </a:p>
        </p:txBody>
      </p:sp>
      <p:sp>
        <p:nvSpPr>
          <p:cNvPr id="3" name="内容占位符 2">
            <a:extLst>
              <a:ext uri="{FF2B5EF4-FFF2-40B4-BE49-F238E27FC236}">
                <a16:creationId xmlns:a16="http://schemas.microsoft.com/office/drawing/2014/main" id="{5A216C92-D9D0-A1AD-16BE-1B435565A29F}"/>
              </a:ext>
            </a:extLst>
          </p:cNvPr>
          <p:cNvSpPr>
            <a:spLocks noGrp="1"/>
          </p:cNvSpPr>
          <p:nvPr>
            <p:ph idx="1"/>
          </p:nvPr>
        </p:nvSpPr>
        <p:spPr/>
        <p:txBody>
          <a:bodyPr/>
          <a:lstStyle/>
          <a:p>
            <a:endParaRPr kumimoji="1" lang="zh-CN" altLang="en-US"/>
          </a:p>
        </p:txBody>
      </p:sp>
      <p:pic>
        <p:nvPicPr>
          <p:cNvPr id="13314" name="Picture 2" descr="约束搜索第 2 步">
            <a:extLst>
              <a:ext uri="{FF2B5EF4-FFF2-40B4-BE49-F238E27FC236}">
                <a16:creationId xmlns:a16="http://schemas.microsoft.com/office/drawing/2014/main" id="{CB2F391E-41DB-F1E4-1B30-1D7A26A0B4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2966" y="1622409"/>
            <a:ext cx="8166068" cy="5235591"/>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1FC4F19B-CC7C-F08F-248C-0D9AD38516ED}"/>
              </a:ext>
            </a:extLst>
          </p:cNvPr>
          <p:cNvSpPr/>
          <p:nvPr/>
        </p:nvSpPr>
        <p:spPr>
          <a:xfrm>
            <a:off x="3813243" y="1488332"/>
            <a:ext cx="1770434" cy="55447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9582375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6EB1B0-2B30-6CA7-FC36-D8E87C3D47F8}"/>
              </a:ext>
            </a:extLst>
          </p:cNvPr>
          <p:cNvSpPr>
            <a:spLocks noGrp="1"/>
          </p:cNvSpPr>
          <p:nvPr>
            <p:ph type="title"/>
          </p:nvPr>
        </p:nvSpPr>
        <p:spPr/>
        <p:txBody>
          <a:bodyPr/>
          <a:lstStyle/>
          <a:p>
            <a:r>
              <a:rPr kumimoji="1" lang="zh-CN" altLang="en-US" dirty="0"/>
              <a:t>现有解码方法对比</a:t>
            </a:r>
          </a:p>
        </p:txBody>
      </p:sp>
      <p:sp>
        <p:nvSpPr>
          <p:cNvPr id="3" name="内容占位符 2">
            <a:extLst>
              <a:ext uri="{FF2B5EF4-FFF2-40B4-BE49-F238E27FC236}">
                <a16:creationId xmlns:a16="http://schemas.microsoft.com/office/drawing/2014/main" id="{3837C49D-7FAD-FDE4-711E-DBDE56C4136D}"/>
              </a:ext>
            </a:extLst>
          </p:cNvPr>
          <p:cNvSpPr>
            <a:spLocks noGrp="1"/>
          </p:cNvSpPr>
          <p:nvPr>
            <p:ph idx="1"/>
          </p:nvPr>
        </p:nvSpPr>
        <p:spPr/>
        <p:txBody>
          <a:bodyPr/>
          <a:lstStyle/>
          <a:p>
            <a:r>
              <a:rPr kumimoji="1" lang="zh-CN" altLang="en-US" dirty="0"/>
              <a:t>确定性方法：</a:t>
            </a:r>
            <a:endParaRPr kumimoji="1" lang="en-US" altLang="zh-CN" dirty="0"/>
          </a:p>
          <a:p>
            <a:pPr lvl="1"/>
            <a:r>
              <a:rPr kumimoji="1" lang="en-US" altLang="zh-CN" dirty="0"/>
              <a:t>Greedy</a:t>
            </a:r>
            <a:r>
              <a:rPr kumimoji="1" lang="zh-CN" altLang="en-US" dirty="0"/>
              <a:t> </a:t>
            </a:r>
            <a:r>
              <a:rPr kumimoji="1" lang="en-US" altLang="zh-CN" dirty="0"/>
              <a:t>search</a:t>
            </a:r>
          </a:p>
          <a:p>
            <a:pPr lvl="1"/>
            <a:r>
              <a:rPr kumimoji="1" lang="en-US" altLang="zh-CN" dirty="0"/>
              <a:t>Beam</a:t>
            </a:r>
            <a:r>
              <a:rPr kumimoji="1" lang="zh-CN" altLang="en-US" dirty="0"/>
              <a:t> </a:t>
            </a:r>
            <a:r>
              <a:rPr kumimoji="1" lang="en-US" altLang="zh-CN" dirty="0"/>
              <a:t>search</a:t>
            </a:r>
          </a:p>
          <a:p>
            <a:pPr marL="0" indent="0">
              <a:buNone/>
            </a:pPr>
            <a:r>
              <a:rPr kumimoji="1" lang="zh-CN" altLang="en-US" dirty="0">
                <a:solidFill>
                  <a:srgbClr val="C00000"/>
                </a:solidFill>
              </a:rPr>
              <a:t>问题：</a:t>
            </a:r>
            <a:r>
              <a:rPr lang="zh-CN" altLang="en-US" b="0" i="0" dirty="0">
                <a:solidFill>
                  <a:srgbClr val="C00000"/>
                </a:solidFill>
                <a:effectLst/>
                <a:latin typeface="Charter" panose="02040503050506020203" pitchFamily="18" charset="0"/>
              </a:rPr>
              <a:t>生成的文本不自然且包含不必要的重复</a:t>
            </a:r>
            <a:endParaRPr kumimoji="1" lang="en-US" altLang="zh-CN" dirty="0">
              <a:solidFill>
                <a:srgbClr val="C00000"/>
              </a:solidFill>
            </a:endParaRPr>
          </a:p>
          <a:p>
            <a:r>
              <a:rPr kumimoji="1" lang="zh-CN" altLang="en-US" dirty="0"/>
              <a:t>不确定性方法：</a:t>
            </a:r>
            <a:endParaRPr kumimoji="1" lang="en-US" altLang="zh-CN" dirty="0"/>
          </a:p>
          <a:p>
            <a:pPr lvl="1"/>
            <a:r>
              <a:rPr kumimoji="1" lang="en-US" altLang="zh-CN" dirty="0"/>
              <a:t>Top-k</a:t>
            </a:r>
          </a:p>
          <a:p>
            <a:pPr lvl="1"/>
            <a:r>
              <a:rPr kumimoji="1" lang="en-US" altLang="zh-CN" dirty="0"/>
              <a:t>Top-p</a:t>
            </a:r>
          </a:p>
          <a:p>
            <a:pPr marL="0" indent="0">
              <a:buNone/>
            </a:pPr>
            <a:r>
              <a:rPr kumimoji="1" lang="zh-CN" altLang="en-US" dirty="0">
                <a:solidFill>
                  <a:srgbClr val="C00000"/>
                </a:solidFill>
              </a:rPr>
              <a:t>问题：</a:t>
            </a:r>
            <a:r>
              <a:rPr lang="zh-CN" altLang="en-US" b="0" i="0" dirty="0">
                <a:solidFill>
                  <a:srgbClr val="C00000"/>
                </a:solidFill>
                <a:effectLst/>
                <a:latin typeface="Charter" panose="02040503050506020203" pitchFamily="18" charset="0"/>
              </a:rPr>
              <a:t>生成文本的语义一致性问题</a:t>
            </a:r>
            <a:endParaRPr kumimoji="1" lang="zh-CN" altLang="en-US" dirty="0">
              <a:solidFill>
                <a:srgbClr val="C00000"/>
              </a:solidFill>
            </a:endParaRPr>
          </a:p>
        </p:txBody>
      </p:sp>
    </p:spTree>
    <p:extLst>
      <p:ext uri="{BB962C8B-B14F-4D97-AF65-F5344CB8AC3E}">
        <p14:creationId xmlns:p14="http://schemas.microsoft.com/office/powerpoint/2010/main" val="10650135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7AB974-F366-827C-C614-01447D3195D0}"/>
              </a:ext>
            </a:extLst>
          </p:cNvPr>
          <p:cNvSpPr>
            <a:spLocks noGrp="1"/>
          </p:cNvSpPr>
          <p:nvPr>
            <p:ph type="title"/>
          </p:nvPr>
        </p:nvSpPr>
        <p:spPr/>
        <p:txBody>
          <a:bodyPr/>
          <a:lstStyle/>
          <a:p>
            <a:r>
              <a:rPr kumimoji="1" lang="en" altLang="zh-CN" dirty="0"/>
              <a:t>Contrastive Search</a:t>
            </a:r>
            <a:endParaRPr kumimoji="1" lang="zh-CN" altLang="en-US" dirty="0"/>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BC13346C-782C-E2F9-8D74-21AAFAA5FD29}"/>
                  </a:ext>
                </a:extLst>
              </p:cNvPr>
              <p:cNvSpPr>
                <a:spLocks noGrp="1"/>
              </p:cNvSpPr>
              <p:nvPr>
                <p:ph idx="1"/>
              </p:nvPr>
            </p:nvSpPr>
            <p:spPr/>
            <p:txBody>
              <a:bodyPr>
                <a:normAutofit/>
              </a:bodyPr>
              <a:lstStyle/>
              <a:p>
                <a:pPr marL="0" indent="0">
                  <a:buNone/>
                </a:pPr>
                <a:r>
                  <a:rPr lang="zh-CN" altLang="en-US" b="0" i="0" dirty="0">
                    <a:solidFill>
                      <a:srgbClr val="111827"/>
                    </a:solidFill>
                    <a:effectLst/>
                    <a:latin typeface="Charter" panose="02040503050506020203" pitchFamily="18" charset="0"/>
                  </a:rPr>
                  <a:t>给定前缀文本</a:t>
                </a:r>
                <a14:m>
                  <m:oMath xmlns:m="http://schemas.openxmlformats.org/officeDocument/2006/math">
                    <m:sSub>
                      <m:sSubPr>
                        <m:ctrlPr>
                          <a:rPr lang="en-US" altLang="zh-CN" b="0" i="1" smtClean="0">
                            <a:solidFill>
                              <a:srgbClr val="111827"/>
                            </a:solidFill>
                            <a:effectLst/>
                            <a:latin typeface="Cambria Math" panose="02040503050406030204" pitchFamily="18" charset="0"/>
                          </a:rPr>
                        </m:ctrlPr>
                      </m:sSubPr>
                      <m:e>
                        <m:r>
                          <a:rPr lang="en-US" altLang="zh-CN" b="0" i="1" smtClean="0">
                            <a:solidFill>
                              <a:srgbClr val="111827"/>
                            </a:solidFill>
                            <a:effectLst/>
                            <a:latin typeface="Cambria Math" panose="02040503050406030204" pitchFamily="18" charset="0"/>
                          </a:rPr>
                          <m:t>𝑥</m:t>
                        </m:r>
                      </m:e>
                      <m:sub>
                        <m:r>
                          <a:rPr lang="en-US" altLang="zh-CN" b="0" i="1" smtClean="0">
                            <a:solidFill>
                              <a:srgbClr val="111827"/>
                            </a:solidFill>
                            <a:effectLst/>
                            <a:latin typeface="Cambria Math" panose="02040503050406030204" pitchFamily="18" charset="0"/>
                          </a:rPr>
                          <m:t>&lt;</m:t>
                        </m:r>
                        <m:r>
                          <a:rPr lang="en-US" altLang="zh-CN" b="0" i="1" smtClean="0">
                            <a:solidFill>
                              <a:srgbClr val="111827"/>
                            </a:solidFill>
                            <a:effectLst/>
                            <a:latin typeface="Cambria Math" panose="02040503050406030204" pitchFamily="18" charset="0"/>
                          </a:rPr>
                          <m:t>𝑡</m:t>
                        </m:r>
                      </m:sub>
                    </m:sSub>
                  </m:oMath>
                </a14:m>
                <a:r>
                  <a:rPr lang="zh-CN" altLang="en" b="0" i="0" dirty="0">
                    <a:solidFill>
                      <a:srgbClr val="111827"/>
                    </a:solidFill>
                    <a:effectLst/>
                    <a:latin typeface="Charter" panose="02040503050506020203" pitchFamily="18" charset="0"/>
                  </a:rPr>
                  <a:t>，</a:t>
                </a:r>
                <a:r>
                  <a:rPr lang="zh-CN" altLang="en-US" b="0" i="0" dirty="0">
                    <a:solidFill>
                      <a:srgbClr val="111827"/>
                    </a:solidFill>
                    <a:effectLst/>
                    <a:latin typeface="Charter" panose="02040503050506020203" pitchFamily="18" charset="0"/>
                  </a:rPr>
                  <a:t>按如下公式选择输出</a:t>
                </a:r>
                <a:r>
                  <a:rPr lang="en-US" altLang="zh-CN" b="0" i="0" dirty="0">
                    <a:solidFill>
                      <a:srgbClr val="111827"/>
                    </a:solidFill>
                    <a:effectLst/>
                    <a:latin typeface="Charter" panose="02040503050506020203" pitchFamily="18" charset="0"/>
                  </a:rPr>
                  <a:t>Token </a:t>
                </a:r>
                <a14:m>
                  <m:oMath xmlns:m="http://schemas.openxmlformats.org/officeDocument/2006/math">
                    <m:sSub>
                      <m:sSubPr>
                        <m:ctrlPr>
                          <a:rPr lang="en-US" altLang="zh-CN" b="0" i="1" smtClean="0">
                            <a:solidFill>
                              <a:srgbClr val="111827"/>
                            </a:solidFill>
                            <a:effectLst/>
                            <a:latin typeface="Cambria Math" panose="02040503050406030204" pitchFamily="18" charset="0"/>
                          </a:rPr>
                        </m:ctrlPr>
                      </m:sSubPr>
                      <m:e>
                        <m:r>
                          <a:rPr lang="en-US" altLang="zh-CN" b="0" i="1" smtClean="0">
                            <a:solidFill>
                              <a:srgbClr val="111827"/>
                            </a:solidFill>
                            <a:effectLst/>
                            <a:latin typeface="Cambria Math" panose="02040503050406030204" pitchFamily="18" charset="0"/>
                          </a:rPr>
                          <m:t>𝑥</m:t>
                        </m:r>
                      </m:e>
                      <m:sub>
                        <m:r>
                          <a:rPr lang="en-US" altLang="zh-CN" b="0" i="1" smtClean="0">
                            <a:solidFill>
                              <a:srgbClr val="111827"/>
                            </a:solidFill>
                            <a:effectLst/>
                            <a:latin typeface="Cambria Math" panose="02040503050406030204" pitchFamily="18" charset="0"/>
                          </a:rPr>
                          <m:t>𝑡</m:t>
                        </m:r>
                      </m:sub>
                    </m:sSub>
                  </m:oMath>
                </a14:m>
                <a:r>
                  <a:rPr lang="en" altLang="zh-CN" b="0" i="0" dirty="0">
                    <a:solidFill>
                      <a:srgbClr val="111827"/>
                    </a:solidFill>
                    <a:effectLst/>
                    <a:latin typeface="Charter" panose="02040503050506020203" pitchFamily="18" charset="0"/>
                  </a:rPr>
                  <a:t>:</a:t>
                </a:r>
              </a:p>
              <a:p>
                <a:pPr marL="0" indent="0">
                  <a:buNone/>
                </a:pPr>
                <a:endParaRPr kumimoji="1" lang="en" altLang="zh-CN" sz="2400" dirty="0">
                  <a:solidFill>
                    <a:srgbClr val="111827"/>
                  </a:solidFill>
                  <a:latin typeface="Charter" panose="02040503050506020203" pitchFamily="18" charset="0"/>
                </a:endParaRPr>
              </a:p>
              <a:p>
                <a:pPr marL="0" indent="0">
                  <a:buNone/>
                </a:pPr>
                <a:endParaRPr kumimoji="1" lang="en" altLang="zh-CN" sz="2400" dirty="0">
                  <a:solidFill>
                    <a:srgbClr val="111827"/>
                  </a:solidFill>
                  <a:latin typeface="Charter" panose="02040503050506020203" pitchFamily="18" charset="0"/>
                </a:endParaRPr>
              </a:p>
              <a:p>
                <a14:m>
                  <m:oMath xmlns:m="http://schemas.openxmlformats.org/officeDocument/2006/math">
                    <m:sSup>
                      <m:sSupPr>
                        <m:ctrlPr>
                          <a:rPr kumimoji="1" lang="en-US" altLang="zh-CN" sz="2000" b="0" i="1" smtClean="0">
                            <a:latin typeface="Cambria Math" panose="02040503050406030204" pitchFamily="18" charset="0"/>
                          </a:rPr>
                        </m:ctrlPr>
                      </m:sSupPr>
                      <m:e>
                        <m:r>
                          <a:rPr kumimoji="1" lang="en-US" altLang="zh-CN" sz="2000" b="0" i="1" smtClean="0">
                            <a:latin typeface="Cambria Math" panose="02040503050406030204" pitchFamily="18" charset="0"/>
                          </a:rPr>
                          <m:t>𝑉</m:t>
                        </m:r>
                      </m:e>
                      <m:sup>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𝑘</m:t>
                        </m:r>
                        <m:r>
                          <a:rPr kumimoji="1" lang="en-US" altLang="zh-CN" sz="2000" b="0" i="1" smtClean="0">
                            <a:latin typeface="Cambria Math" panose="02040503050406030204" pitchFamily="18" charset="0"/>
                          </a:rPr>
                          <m:t>)</m:t>
                        </m:r>
                      </m:sup>
                    </m:sSup>
                  </m:oMath>
                </a14:m>
                <a:r>
                  <a:rPr kumimoji="1" lang="zh-CN" altLang="en-US" sz="2000" b="0" dirty="0"/>
                  <a:t>：</a:t>
                </a:r>
                <a:r>
                  <a:rPr lang="en" altLang="zh-CN" sz="2400" dirty="0"/>
                  <a:t>k </a:t>
                </a:r>
                <a:r>
                  <a:rPr lang="zh-CN" altLang="en-US" sz="2400" dirty="0"/>
                  <a:t>个概率最大的候选词元的集合</a:t>
                </a:r>
                <a:endParaRPr lang="en-US" altLang="zh-CN" sz="2400" dirty="0"/>
              </a:p>
              <a:p>
                <a:r>
                  <a:rPr kumimoji="1" lang="en-US" altLang="zh-CN" sz="2400" b="0" dirty="0"/>
                  <a:t>model confidence</a:t>
                </a:r>
                <a:r>
                  <a:rPr kumimoji="1" lang="zh-CN" altLang="en-US" sz="2400" b="0" dirty="0"/>
                  <a:t>：语言模型预测的每个候选</a:t>
                </a:r>
                <a:r>
                  <a:rPr kumimoji="1" lang="en-US" altLang="zh-CN" sz="2400" b="0" dirty="0"/>
                  <a:t>token</a:t>
                </a:r>
                <a:r>
                  <a:rPr kumimoji="1" lang="zh-CN" altLang="en-US" sz="2400" b="0" dirty="0"/>
                  <a:t> </a:t>
                </a:r>
                <a14:m>
                  <m:oMath xmlns:m="http://schemas.openxmlformats.org/officeDocument/2006/math">
                    <m:r>
                      <a:rPr kumimoji="1" lang="en-US" altLang="zh-CN" sz="2400" b="0" i="1" smtClean="0">
                        <a:latin typeface="Cambria Math" panose="02040503050406030204" pitchFamily="18" charset="0"/>
                      </a:rPr>
                      <m:t>𝑣</m:t>
                    </m:r>
                  </m:oMath>
                </a14:m>
                <a:r>
                  <a:rPr kumimoji="1" lang="zh-CN" altLang="en-US" sz="2400" b="0" dirty="0"/>
                  <a:t>的概率</a:t>
                </a:r>
                <a:endParaRPr kumimoji="1" lang="en-US" altLang="zh-CN" sz="2400" b="0" dirty="0"/>
              </a:p>
              <a:p>
                <a:r>
                  <a:rPr kumimoji="1" lang="en-US" altLang="zh-CN" sz="2400" b="0" dirty="0"/>
                  <a:t>degeneration penalty</a:t>
                </a:r>
                <a:r>
                  <a:rPr kumimoji="1" lang="zh-CN" altLang="en-US" sz="2400" b="0" dirty="0"/>
                  <a:t>：用于衡量 </a:t>
                </a:r>
                <a14:m>
                  <m:oMath xmlns:m="http://schemas.openxmlformats.org/officeDocument/2006/math">
                    <m:r>
                      <a:rPr kumimoji="1" lang="en-US" altLang="zh-CN" sz="2400" b="0" i="1" smtClean="0">
                        <a:latin typeface="Cambria Math" panose="02040503050406030204" pitchFamily="18" charset="0"/>
                      </a:rPr>
                      <m:t>𝑣</m:t>
                    </m:r>
                  </m:oMath>
                </a14:m>
                <a:r>
                  <a:rPr kumimoji="1" lang="zh-CN" altLang="en-US" sz="2400" b="0" dirty="0"/>
                  <a:t>与上文</a:t>
                </a:r>
                <a14:m>
                  <m:oMath xmlns:m="http://schemas.openxmlformats.org/officeDocument/2006/math">
                    <m:sSub>
                      <m:sSubPr>
                        <m:ctrlPr>
                          <a:rPr lang="en-US" altLang="zh-CN" sz="2400" b="0" i="1" smtClean="0">
                            <a:solidFill>
                              <a:srgbClr val="111827"/>
                            </a:solidFill>
                            <a:effectLst/>
                            <a:latin typeface="Cambria Math" panose="02040503050406030204" pitchFamily="18" charset="0"/>
                          </a:rPr>
                        </m:ctrlPr>
                      </m:sSubPr>
                      <m:e>
                        <m:r>
                          <a:rPr lang="en-US" altLang="zh-CN" sz="2400" b="0" i="1" smtClean="0">
                            <a:solidFill>
                              <a:srgbClr val="111827"/>
                            </a:solidFill>
                            <a:effectLst/>
                            <a:latin typeface="Cambria Math" panose="02040503050406030204" pitchFamily="18" charset="0"/>
                          </a:rPr>
                          <m:t>𝑥</m:t>
                        </m:r>
                      </m:e>
                      <m:sub>
                        <m:r>
                          <a:rPr lang="en-US" altLang="zh-CN" sz="2400" b="0" i="1" smtClean="0">
                            <a:solidFill>
                              <a:srgbClr val="111827"/>
                            </a:solidFill>
                            <a:effectLst/>
                            <a:latin typeface="Cambria Math" panose="02040503050406030204" pitchFamily="18" charset="0"/>
                          </a:rPr>
                          <m:t>&lt;</m:t>
                        </m:r>
                        <m:r>
                          <a:rPr lang="en-US" altLang="zh-CN" sz="2400" b="0" i="1" smtClean="0">
                            <a:solidFill>
                              <a:srgbClr val="111827"/>
                            </a:solidFill>
                            <a:effectLst/>
                            <a:latin typeface="Cambria Math" panose="02040503050406030204" pitchFamily="18" charset="0"/>
                          </a:rPr>
                          <m:t>𝑡</m:t>
                        </m:r>
                      </m:sub>
                    </m:sSub>
                  </m:oMath>
                </a14:m>
                <a:r>
                  <a:rPr kumimoji="1" lang="zh-CN" altLang="en-US" sz="2400" b="0" dirty="0"/>
                  <a:t>中每个</a:t>
                </a:r>
                <a:r>
                  <a:rPr kumimoji="1" lang="en-US" altLang="zh-CN" sz="2400" b="0" dirty="0"/>
                  <a:t>token</a:t>
                </a:r>
                <a:r>
                  <a:rPr kumimoji="1" lang="zh-CN" altLang="en-US" sz="2400" b="0" dirty="0"/>
                  <a:t>的差异度，其中函数</a:t>
                </a:r>
                <a14:m>
                  <m:oMath xmlns:m="http://schemas.openxmlformats.org/officeDocument/2006/math">
                    <m:r>
                      <a:rPr kumimoji="1" lang="en-US" altLang="zh-CN" sz="2400" b="0" i="1" smtClean="0">
                        <a:latin typeface="Cambria Math" panose="02040503050406030204" pitchFamily="18" charset="0"/>
                      </a:rPr>
                      <m:t>𝑠</m:t>
                    </m:r>
                    <m:r>
                      <a:rPr kumimoji="1" lang="en-US" altLang="zh-CN" sz="2400" b="0" i="1" smtClean="0">
                        <a:latin typeface="Cambria Math" panose="02040503050406030204" pitchFamily="18" charset="0"/>
                      </a:rPr>
                      <m:t>()</m:t>
                    </m:r>
                  </m:oMath>
                </a14:m>
                <a:r>
                  <a:rPr kumimoji="1" lang="zh-CN" altLang="en-US" sz="2400" b="0" dirty="0"/>
                  <a:t>用于计算每两个</a:t>
                </a:r>
                <a:r>
                  <a:rPr kumimoji="1" lang="en-US" altLang="zh-CN" sz="2400" b="0" dirty="0"/>
                  <a:t>token</a:t>
                </a:r>
                <a:r>
                  <a:rPr kumimoji="1" lang="zh-CN" altLang="en-US" sz="2400" b="0" dirty="0"/>
                  <a:t>间的余弦相似度</a:t>
                </a:r>
                <a:endParaRPr kumimoji="1" lang="en-US" altLang="zh-CN" sz="2400" b="0" dirty="0"/>
              </a:p>
              <a:p>
                <a:endParaRPr kumimoji="1" lang="en-US" altLang="zh-CN" sz="2400" dirty="0"/>
              </a:p>
              <a:p>
                <a:pPr marL="0" indent="0">
                  <a:buNone/>
                </a:pPr>
                <a:r>
                  <a:rPr lang="zh-CN" altLang="en-US" sz="2000" b="0" i="0" dirty="0">
                    <a:solidFill>
                      <a:srgbClr val="C00000"/>
                    </a:solidFill>
                    <a:effectLst/>
                    <a:latin typeface="Charter" panose="02040503050506020203" pitchFamily="18" charset="0"/>
                  </a:rPr>
                  <a:t>如果 </a:t>
                </a:r>
                <a14:m>
                  <m:oMath xmlns:m="http://schemas.openxmlformats.org/officeDocument/2006/math">
                    <m:r>
                      <a:rPr kumimoji="1" lang="en-US" altLang="zh-CN" sz="2000" b="0" i="1" smtClean="0">
                        <a:solidFill>
                          <a:srgbClr val="C00000"/>
                        </a:solidFill>
                        <a:latin typeface="Cambria Math" panose="02040503050406030204" pitchFamily="18" charset="0"/>
                      </a:rPr>
                      <m:t>𝑣</m:t>
                    </m:r>
                  </m:oMath>
                </a14:m>
                <a:r>
                  <a:rPr lang="zh-CN" altLang="en-US" sz="2000" b="0" i="0" dirty="0">
                    <a:solidFill>
                      <a:srgbClr val="C00000"/>
                    </a:solidFill>
                    <a:effectLst/>
                    <a:latin typeface="Charter" panose="02040503050506020203" pitchFamily="18" charset="0"/>
                  </a:rPr>
                  <a:t>的退化惩罚较大意味着它与上文更相似 ，因此更有可能导致模型退化问题。</a:t>
                </a:r>
                <a:endParaRPr kumimoji="1" lang="en-US" altLang="zh-CN" sz="3200" b="0" dirty="0">
                  <a:solidFill>
                    <a:srgbClr val="C00000"/>
                  </a:solidFill>
                </a:endParaRPr>
              </a:p>
              <a:p>
                <a:endParaRPr kumimoji="1" lang="zh-CN" altLang="en-US" sz="2400" dirty="0"/>
              </a:p>
            </p:txBody>
          </p:sp>
        </mc:Choice>
        <mc:Fallback>
          <p:sp>
            <p:nvSpPr>
              <p:cNvPr id="3" name="内容占位符 2">
                <a:extLst>
                  <a:ext uri="{FF2B5EF4-FFF2-40B4-BE49-F238E27FC236}">
                    <a16:creationId xmlns:a16="http://schemas.microsoft.com/office/drawing/2014/main" id="{BC13346C-782C-E2F9-8D74-21AAFAA5FD29}"/>
                  </a:ext>
                </a:extLst>
              </p:cNvPr>
              <p:cNvSpPr>
                <a:spLocks noGrp="1" noRot="1" noChangeAspect="1" noMove="1" noResize="1" noEditPoints="1" noAdjustHandles="1" noChangeArrowheads="1" noChangeShapeType="1" noTextEdit="1"/>
              </p:cNvSpPr>
              <p:nvPr>
                <p:ph idx="1"/>
              </p:nvPr>
            </p:nvSpPr>
            <p:spPr>
              <a:blipFill>
                <a:blip r:embed="rId2"/>
                <a:stretch>
                  <a:fillRect l="-1206" t="-2616" r="-121"/>
                </a:stretch>
              </a:blipFill>
            </p:spPr>
            <p:txBody>
              <a:bodyPr/>
              <a:lstStyle/>
              <a:p>
                <a:r>
                  <a:rPr lang="zh-CN" altLang="en-US">
                    <a:noFill/>
                  </a:rPr>
                  <a:t> </a:t>
                </a:r>
              </a:p>
            </p:txBody>
          </p:sp>
        </mc:Fallback>
      </mc:AlternateContent>
      <p:pic>
        <p:nvPicPr>
          <p:cNvPr id="10242" name="Picture 2">
            <a:extLst>
              <a:ext uri="{FF2B5EF4-FFF2-40B4-BE49-F238E27FC236}">
                <a16:creationId xmlns:a16="http://schemas.microsoft.com/office/drawing/2014/main" id="{76474769-F329-C795-D87A-B54CADB214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6893" y="2355305"/>
            <a:ext cx="8223115" cy="838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76694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669EC1-ED47-AAAA-DAEC-82694F1963AE}"/>
              </a:ext>
            </a:extLst>
          </p:cNvPr>
          <p:cNvSpPr>
            <a:spLocks noGrp="1"/>
          </p:cNvSpPr>
          <p:nvPr>
            <p:ph type="title"/>
          </p:nvPr>
        </p:nvSpPr>
        <p:spPr/>
        <p:txBody>
          <a:bodyPr/>
          <a:lstStyle/>
          <a:p>
            <a:r>
              <a:rPr kumimoji="1" lang="en-US" altLang="zh-CN" dirty="0"/>
              <a:t>LLM</a:t>
            </a:r>
            <a:r>
              <a:rPr kumimoji="1" lang="zh-CN" altLang="en-US" dirty="0"/>
              <a:t>快速文本生成</a:t>
            </a:r>
          </a:p>
        </p:txBody>
      </p:sp>
      <p:pic>
        <p:nvPicPr>
          <p:cNvPr id="4" name="gif_2_1080p">
            <a:hlinkClick r:id="" action="ppaction://media"/>
            <a:extLst>
              <a:ext uri="{FF2B5EF4-FFF2-40B4-BE49-F238E27FC236}">
                <a16:creationId xmlns:a16="http://schemas.microsoft.com/office/drawing/2014/main" id="{9D838729-CA7E-4136-B6E3-8188A1CFAA1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41475" y="1825625"/>
            <a:ext cx="8907463" cy="4351338"/>
          </a:xfrm>
        </p:spPr>
      </p:pic>
    </p:spTree>
    <p:extLst>
      <p:ext uri="{BB962C8B-B14F-4D97-AF65-F5344CB8AC3E}">
        <p14:creationId xmlns:p14="http://schemas.microsoft.com/office/powerpoint/2010/main" val="1598727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055A7F-5942-3553-6A0C-DA4851D2156A}"/>
              </a:ext>
            </a:extLst>
          </p:cNvPr>
          <p:cNvSpPr>
            <a:spLocks noGrp="1"/>
          </p:cNvSpPr>
          <p:nvPr>
            <p:ph type="title"/>
          </p:nvPr>
        </p:nvSpPr>
        <p:spPr/>
        <p:txBody>
          <a:bodyPr/>
          <a:lstStyle/>
          <a:p>
            <a:r>
              <a:rPr lang="zh-CN" altLang="en-US" b="0" i="0" dirty="0">
                <a:solidFill>
                  <a:srgbClr val="111827"/>
                </a:solidFill>
                <a:effectLst/>
                <a:latin typeface="Charter" panose="02040503050506020203" pitchFamily="18" charset="0"/>
              </a:rPr>
              <a:t>预测辅助模型</a:t>
            </a:r>
            <a:endParaRPr kumimoji="1" lang="zh-CN" altLang="en-US" dirty="0"/>
          </a:p>
        </p:txBody>
      </p:sp>
      <p:pic>
        <p:nvPicPr>
          <p:cNvPr id="4" name="gif_3_1080p">
            <a:hlinkClick r:id="" action="ppaction://media"/>
            <a:extLst>
              <a:ext uri="{FF2B5EF4-FFF2-40B4-BE49-F238E27FC236}">
                <a16:creationId xmlns:a16="http://schemas.microsoft.com/office/drawing/2014/main" id="{71B60E13-D374-30FA-48A3-257B5E773BD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98638" y="1825625"/>
            <a:ext cx="8594725" cy="4351338"/>
          </a:xfrm>
        </p:spPr>
      </p:pic>
    </p:spTree>
    <p:extLst>
      <p:ext uri="{BB962C8B-B14F-4D97-AF65-F5344CB8AC3E}">
        <p14:creationId xmlns:p14="http://schemas.microsoft.com/office/powerpoint/2010/main" val="3255785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0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120681-A4AF-8FD0-B390-DBB775BECFC6}"/>
              </a:ext>
            </a:extLst>
          </p:cNvPr>
          <p:cNvSpPr>
            <a:spLocks noGrp="1"/>
          </p:cNvSpPr>
          <p:nvPr>
            <p:ph type="title"/>
          </p:nvPr>
        </p:nvSpPr>
        <p:spPr/>
        <p:txBody>
          <a:bodyPr/>
          <a:lstStyle/>
          <a:p>
            <a:r>
              <a:rPr lang="zh-CN" altLang="en-US" b="0" i="0" dirty="0">
                <a:solidFill>
                  <a:srgbClr val="111827"/>
                </a:solidFill>
                <a:effectLst/>
                <a:latin typeface="Charter" panose="02040503050506020203" pitchFamily="18" charset="0"/>
              </a:rPr>
              <a:t>预测辅助模型</a:t>
            </a:r>
            <a:endParaRPr kumimoji="1" lang="zh-CN" altLang="en-US" dirty="0"/>
          </a:p>
        </p:txBody>
      </p:sp>
      <p:pic>
        <p:nvPicPr>
          <p:cNvPr id="4" name="gif_4_1080p">
            <a:hlinkClick r:id="" action="ppaction://media"/>
            <a:extLst>
              <a:ext uri="{FF2B5EF4-FFF2-40B4-BE49-F238E27FC236}">
                <a16:creationId xmlns:a16="http://schemas.microsoft.com/office/drawing/2014/main" id="{E4A696AC-D50E-CF49-A1D9-D29A6D2EA2A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0913" y="1825625"/>
            <a:ext cx="7750175" cy="4351338"/>
          </a:xfrm>
        </p:spPr>
      </p:pic>
    </p:spTree>
    <p:extLst>
      <p:ext uri="{BB962C8B-B14F-4D97-AF65-F5344CB8AC3E}">
        <p14:creationId xmlns:p14="http://schemas.microsoft.com/office/powerpoint/2010/main" val="1424234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8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17C03C-7465-4434-3F1A-AA4201A68006}"/>
              </a:ext>
            </a:extLst>
          </p:cNvPr>
          <p:cNvSpPr>
            <a:spLocks noGrp="1"/>
          </p:cNvSpPr>
          <p:nvPr>
            <p:ph type="title"/>
          </p:nvPr>
        </p:nvSpPr>
        <p:spPr/>
        <p:txBody>
          <a:bodyPr>
            <a:normAutofit/>
          </a:bodyPr>
          <a:lstStyle/>
          <a:p>
            <a:r>
              <a:rPr kumimoji="1" lang="zh-CN" altLang="en-US" sz="4000" b="1" dirty="0"/>
              <a:t>自回归语言模型：</a:t>
            </a:r>
            <a:r>
              <a:rPr kumimoji="1" lang="zh-CN" altLang="en-US" sz="4000" dirty="0"/>
              <a:t>根据前文预测下一个单词</a:t>
            </a:r>
          </a:p>
        </p:txBody>
      </p:sp>
      <p:sp>
        <p:nvSpPr>
          <p:cNvPr id="3" name="内容占位符 2">
            <a:extLst>
              <a:ext uri="{FF2B5EF4-FFF2-40B4-BE49-F238E27FC236}">
                <a16:creationId xmlns:a16="http://schemas.microsoft.com/office/drawing/2014/main" id="{3301EF64-ED25-DCE8-E15A-0E7B01A390E2}"/>
              </a:ext>
            </a:extLst>
          </p:cNvPr>
          <p:cNvSpPr>
            <a:spLocks noGrp="1"/>
          </p:cNvSpPr>
          <p:nvPr>
            <p:ph idx="1"/>
          </p:nvPr>
        </p:nvSpPr>
        <p:spPr/>
        <p:txBody>
          <a:bodyPr/>
          <a:lstStyle/>
          <a:p>
            <a:endParaRPr kumimoji="1" lang="zh-CN" altLang="en-US"/>
          </a:p>
        </p:txBody>
      </p:sp>
      <p:pic>
        <p:nvPicPr>
          <p:cNvPr id="4" name="Picture 2" descr="https://jalammar.github.io/images/gpt3/gpt3-training-examples-sliding-window.png">
            <a:extLst>
              <a:ext uri="{FF2B5EF4-FFF2-40B4-BE49-F238E27FC236}">
                <a16:creationId xmlns:a16="http://schemas.microsoft.com/office/drawing/2014/main" id="{7A6C89E3-0C5B-8BDA-DAFF-6D39C487BD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4875" y="1464912"/>
            <a:ext cx="9606367" cy="4782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6039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9809CF-015D-6828-94E0-D28BCAC04387}"/>
              </a:ext>
            </a:extLst>
          </p:cNvPr>
          <p:cNvSpPr>
            <a:spLocks noGrp="1"/>
          </p:cNvSpPr>
          <p:nvPr>
            <p:ph type="title"/>
          </p:nvPr>
        </p:nvSpPr>
        <p:spPr/>
        <p:txBody>
          <a:bodyPr/>
          <a:lstStyle/>
          <a:p>
            <a:r>
              <a:rPr kumimoji="1" lang="zh-CN" altLang="en-US" sz="4400" b="1" dirty="0"/>
              <a:t>自回归语言模型</a:t>
            </a:r>
            <a:endParaRPr kumimoji="1" lang="zh-CN" altLang="en-US" dirty="0"/>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55E108CD-22F7-70A2-B6B4-EA2966FE04AE}"/>
                  </a:ext>
                </a:extLst>
              </p:cNvPr>
              <p:cNvSpPr>
                <a:spLocks noGrp="1"/>
              </p:cNvSpPr>
              <p:nvPr>
                <p:ph idx="1"/>
              </p:nvPr>
            </p:nvSpPr>
            <p:spPr/>
            <p:txBody>
              <a:bodyPr/>
              <a:lstStyle/>
              <a:p>
                <a:pPr marL="0" indent="0">
                  <a:buNone/>
                </a:pPr>
                <a:r>
                  <a:rPr lang="zh-CN" altLang="en-US" b="0" i="0" dirty="0">
                    <a:solidFill>
                      <a:srgbClr val="111827"/>
                    </a:solidFill>
                    <a:effectLst/>
                    <a:latin typeface="Charter" panose="02040503050506020203" pitchFamily="18" charset="0"/>
                  </a:rPr>
                  <a:t>一个文本序列的概率分布可以分解为每个词基于其上文的条件概率的乘积</a:t>
                </a:r>
                <a:endParaRPr lang="en-US" altLang="zh-CN" dirty="0">
                  <a:solidFill>
                    <a:srgbClr val="111827"/>
                  </a:solidFill>
                  <a:latin typeface="Charter" panose="02040503050506020203" pitchFamily="18" charset="0"/>
                </a:endParaRPr>
              </a:p>
              <a:p>
                <a:pPr marL="0" indent="0">
                  <a:buNone/>
                </a:pPr>
                <a:endParaRPr kumimoji="1" lang="en-US" altLang="zh-CN" i="1" dirty="0">
                  <a:solidFill>
                    <a:srgbClr val="111827"/>
                  </a:solidFill>
                  <a:latin typeface="Charter" panose="02040503050506020203" pitchFamily="18" charset="0"/>
                </a:endParaRPr>
              </a:p>
              <a:p>
                <a:pPr marL="0" indent="0">
                  <a:buNone/>
                </a:pPr>
                <a:endParaRPr kumimoji="1" lang="en-US" altLang="zh-CN" i="1" dirty="0">
                  <a:solidFill>
                    <a:srgbClr val="111827"/>
                  </a:solidFill>
                  <a:latin typeface="Charter" panose="02040503050506020203" pitchFamily="18" charset="0"/>
                </a:endParaRPr>
              </a:p>
              <a:p>
                <a:pPr marL="0" indent="0">
                  <a:buNone/>
                </a:pPr>
                <a:endParaRPr kumimoji="1" lang="en-US" altLang="zh-CN" i="1" dirty="0">
                  <a:solidFill>
                    <a:srgbClr val="111827"/>
                  </a:solidFill>
                  <a:latin typeface="Charter" panose="02040503050506020203" pitchFamily="18" charset="0"/>
                </a:endParaRPr>
              </a:p>
              <a:p>
                <a:pPr marL="0" indent="0">
                  <a:buNone/>
                </a:pPr>
                <a:r>
                  <a:rPr kumimoji="1" lang="en-US" altLang="zh-CN" i="1" dirty="0">
                    <a:solidFill>
                      <a:srgbClr val="111827"/>
                    </a:solidFill>
                    <a:latin typeface="Charter" panose="02040503050506020203" pitchFamily="18" charset="0"/>
                  </a:rPr>
                  <a:t>	</a:t>
                </a:r>
                <a14:m>
                  <m:oMath xmlns:m="http://schemas.openxmlformats.org/officeDocument/2006/math">
                    <m:sSub>
                      <m:sSubPr>
                        <m:ctrlPr>
                          <a:rPr kumimoji="1" lang="en-US" altLang="zh-CN" b="0" i="1" smtClean="0">
                            <a:solidFill>
                              <a:srgbClr val="111827"/>
                            </a:solidFill>
                            <a:latin typeface="Cambria Math" panose="02040503050406030204" pitchFamily="18" charset="0"/>
                          </a:rPr>
                        </m:ctrlPr>
                      </m:sSubPr>
                      <m:e>
                        <m:r>
                          <a:rPr kumimoji="1" lang="en-US" altLang="zh-CN" b="0" i="1" smtClean="0">
                            <a:solidFill>
                              <a:srgbClr val="111827"/>
                            </a:solidFill>
                            <a:latin typeface="Cambria Math" panose="02040503050406030204" pitchFamily="18" charset="0"/>
                          </a:rPr>
                          <m:t>𝑊</m:t>
                        </m:r>
                      </m:e>
                      <m:sub>
                        <m:r>
                          <a:rPr kumimoji="1" lang="en-US" altLang="zh-CN" b="0" i="1" smtClean="0">
                            <a:solidFill>
                              <a:srgbClr val="111827"/>
                            </a:solidFill>
                            <a:latin typeface="Cambria Math" panose="02040503050406030204" pitchFamily="18" charset="0"/>
                          </a:rPr>
                          <m:t>0</m:t>
                        </m:r>
                      </m:sub>
                    </m:sSub>
                  </m:oMath>
                </a14:m>
                <a:r>
                  <a:rPr kumimoji="1" lang="en-US" altLang="zh-CN" b="0" dirty="0">
                    <a:solidFill>
                      <a:srgbClr val="111827"/>
                    </a:solidFill>
                    <a:latin typeface="Charter" panose="02040503050506020203" pitchFamily="18" charset="0"/>
                  </a:rPr>
                  <a:t>:</a:t>
                </a:r>
                <a:r>
                  <a:rPr lang="zh-CN" altLang="en-US" dirty="0"/>
                  <a:t>初始上下文单词序列</a:t>
                </a:r>
                <a:endParaRPr lang="en-US" altLang="zh-CN" dirty="0"/>
              </a:p>
              <a:p>
                <a:pPr marL="0" indent="0">
                  <a:buNone/>
                </a:pPr>
                <a:r>
                  <a:rPr kumimoji="1" lang="en-US" altLang="zh-CN" b="0" dirty="0">
                    <a:solidFill>
                      <a:srgbClr val="111827"/>
                    </a:solidFill>
                    <a:latin typeface="Charter" panose="02040503050506020203" pitchFamily="18" charset="0"/>
                  </a:rPr>
                  <a:t>	</a:t>
                </a:r>
                <a14:m>
                  <m:oMath xmlns:m="http://schemas.openxmlformats.org/officeDocument/2006/math">
                    <m:r>
                      <a:rPr kumimoji="1" lang="en-US" altLang="zh-CN" b="0" i="1" smtClean="0">
                        <a:solidFill>
                          <a:srgbClr val="111827"/>
                        </a:solidFill>
                        <a:latin typeface="Cambria Math" panose="02040503050406030204" pitchFamily="18" charset="0"/>
                      </a:rPr>
                      <m:t>𝑇</m:t>
                    </m:r>
                  </m:oMath>
                </a14:m>
                <a:r>
                  <a:rPr kumimoji="1" lang="en-US" altLang="zh-CN" b="0" dirty="0">
                    <a:solidFill>
                      <a:srgbClr val="111827"/>
                    </a:solidFill>
                    <a:latin typeface="Charter" panose="02040503050506020203" pitchFamily="18" charset="0"/>
                  </a:rPr>
                  <a:t>: </a:t>
                </a:r>
                <a:r>
                  <a:rPr kumimoji="1" lang="zh-CN" altLang="en-US" b="0" dirty="0">
                    <a:solidFill>
                      <a:srgbClr val="111827"/>
                    </a:solidFill>
                    <a:latin typeface="Charter" panose="02040503050506020203" pitchFamily="18" charset="0"/>
                  </a:rPr>
                  <a:t>时间步</a:t>
                </a:r>
                <a:endParaRPr kumimoji="1" lang="en-US" altLang="zh-CN" b="0" dirty="0">
                  <a:solidFill>
                    <a:srgbClr val="111827"/>
                  </a:solidFill>
                  <a:latin typeface="Charter" panose="02040503050506020203" pitchFamily="18" charset="0"/>
                </a:endParaRPr>
              </a:p>
              <a:p>
                <a:pPr marL="0" indent="0">
                  <a:buNone/>
                </a:pPr>
                <a:r>
                  <a:rPr kumimoji="1" lang="en-US" altLang="zh-CN" dirty="0">
                    <a:solidFill>
                      <a:srgbClr val="111827"/>
                    </a:solidFill>
                    <a:latin typeface="Charter" panose="02040503050506020203" pitchFamily="18" charset="0"/>
                  </a:rPr>
                  <a:t>	</a:t>
                </a:r>
                <a:r>
                  <a:rPr kumimoji="1" lang="zh-CN" altLang="en-US" dirty="0">
                    <a:solidFill>
                      <a:srgbClr val="111827"/>
                    </a:solidFill>
                    <a:latin typeface="Charter" panose="02040503050506020203" pitchFamily="18" charset="0"/>
                  </a:rPr>
                  <a:t>当生成</a:t>
                </a:r>
                <a:r>
                  <a:rPr kumimoji="1" lang="en-US" altLang="zh-CN" dirty="0">
                    <a:solidFill>
                      <a:srgbClr val="111827"/>
                    </a:solidFill>
                    <a:latin typeface="Charter" panose="02040503050506020203" pitchFamily="18" charset="0"/>
                  </a:rPr>
                  <a:t>EOS</a:t>
                </a:r>
                <a:r>
                  <a:rPr kumimoji="1" lang="zh-CN" altLang="en-US" dirty="0">
                    <a:solidFill>
                      <a:srgbClr val="111827"/>
                    </a:solidFill>
                    <a:latin typeface="Charter" panose="02040503050506020203" pitchFamily="18" charset="0"/>
                  </a:rPr>
                  <a:t>标签时，停止生成。</a:t>
                </a:r>
                <a:endParaRPr kumimoji="1" lang="en-US" altLang="zh-CN" b="0" dirty="0">
                  <a:solidFill>
                    <a:srgbClr val="111827"/>
                  </a:solidFill>
                  <a:latin typeface="Charter" panose="02040503050506020203" pitchFamily="18" charset="0"/>
                </a:endParaRPr>
              </a:p>
              <a:p>
                <a:pPr marL="0" indent="0">
                  <a:buNone/>
                </a:pPr>
                <a:endParaRPr kumimoji="1" lang="zh-CN" altLang="en-US" dirty="0"/>
              </a:p>
            </p:txBody>
          </p:sp>
        </mc:Choice>
        <mc:Fallback>
          <p:sp>
            <p:nvSpPr>
              <p:cNvPr id="3" name="内容占位符 2">
                <a:extLst>
                  <a:ext uri="{FF2B5EF4-FFF2-40B4-BE49-F238E27FC236}">
                    <a16:creationId xmlns:a16="http://schemas.microsoft.com/office/drawing/2014/main" id="{55E108CD-22F7-70A2-B6B4-EA2966FE04AE}"/>
                  </a:ext>
                </a:extLst>
              </p:cNvPr>
              <p:cNvSpPr>
                <a:spLocks noGrp="1" noRot="1" noChangeAspect="1" noMove="1" noResize="1" noEditPoints="1" noAdjustHandles="1" noChangeArrowheads="1" noChangeShapeType="1" noTextEdit="1"/>
              </p:cNvSpPr>
              <p:nvPr>
                <p:ph idx="1"/>
              </p:nvPr>
            </p:nvSpPr>
            <p:spPr>
              <a:blipFill>
                <a:blip r:embed="rId2"/>
                <a:stretch>
                  <a:fillRect l="-1206" t="-2326" r="-965"/>
                </a:stretch>
              </a:blipFill>
            </p:spPr>
            <p:txBody>
              <a:bodyPr/>
              <a:lstStyle/>
              <a:p>
                <a:r>
                  <a:rPr lang="zh-CN" altLang="en-US">
                    <a:noFill/>
                  </a:rPr>
                  <a:t> </a:t>
                </a:r>
              </a:p>
            </p:txBody>
          </p:sp>
        </mc:Fallback>
      </mc:AlternateContent>
      <p:pic>
        <p:nvPicPr>
          <p:cNvPr id="4" name="图片 3">
            <a:extLst>
              <a:ext uri="{FF2B5EF4-FFF2-40B4-BE49-F238E27FC236}">
                <a16:creationId xmlns:a16="http://schemas.microsoft.com/office/drawing/2014/main" id="{ED98606D-6600-977A-B153-346E6080B8BA}"/>
              </a:ext>
            </a:extLst>
          </p:cNvPr>
          <p:cNvPicPr>
            <a:picLocks noChangeAspect="1"/>
          </p:cNvPicPr>
          <p:nvPr/>
        </p:nvPicPr>
        <p:blipFill>
          <a:blip r:embed="rId3"/>
          <a:stretch>
            <a:fillRect/>
          </a:stretch>
        </p:blipFill>
        <p:spPr>
          <a:xfrm>
            <a:off x="2540000" y="2477294"/>
            <a:ext cx="7112000" cy="1524000"/>
          </a:xfrm>
          <a:prstGeom prst="rect">
            <a:avLst/>
          </a:prstGeom>
        </p:spPr>
      </p:pic>
    </p:spTree>
    <p:extLst>
      <p:ext uri="{BB962C8B-B14F-4D97-AF65-F5344CB8AC3E}">
        <p14:creationId xmlns:p14="http://schemas.microsoft.com/office/powerpoint/2010/main" val="2147909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27BC14-047C-37DB-7045-B2436709A0EC}"/>
              </a:ext>
            </a:extLst>
          </p:cNvPr>
          <p:cNvSpPr>
            <a:spLocks noGrp="1"/>
          </p:cNvSpPr>
          <p:nvPr>
            <p:ph type="title"/>
          </p:nvPr>
        </p:nvSpPr>
        <p:spPr/>
        <p:txBody>
          <a:bodyPr/>
          <a:lstStyle/>
          <a:p>
            <a:r>
              <a:rPr kumimoji="1" lang="en-US" altLang="zh-CN" b="1" dirty="0" err="1"/>
              <a:t>MindNLP</a:t>
            </a:r>
            <a:r>
              <a:rPr kumimoji="1" lang="en-US" altLang="zh-CN" b="1" dirty="0"/>
              <a:t>/</a:t>
            </a:r>
            <a:r>
              <a:rPr kumimoji="1" lang="en-US" altLang="zh-CN" b="1" dirty="0" err="1"/>
              <a:t>huggingface</a:t>
            </a:r>
            <a:r>
              <a:rPr kumimoji="1" lang="en-US" altLang="zh-CN" b="1" dirty="0"/>
              <a:t> Transformers</a:t>
            </a:r>
            <a:br>
              <a:rPr kumimoji="1" lang="en-US" altLang="zh-CN" b="1" dirty="0"/>
            </a:br>
            <a:r>
              <a:rPr kumimoji="1" lang="zh-CN" altLang="en-US" b="1" dirty="0"/>
              <a:t>提供的文本生成方法</a:t>
            </a:r>
          </a:p>
        </p:txBody>
      </p:sp>
      <p:sp>
        <p:nvSpPr>
          <p:cNvPr id="3" name="内容占位符 2">
            <a:extLst>
              <a:ext uri="{FF2B5EF4-FFF2-40B4-BE49-F238E27FC236}">
                <a16:creationId xmlns:a16="http://schemas.microsoft.com/office/drawing/2014/main" id="{65F9D265-372E-2EF1-E936-0514E14FD2DF}"/>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C60EA6BD-2C8A-F455-0FCA-CE9E44C3472E}"/>
              </a:ext>
            </a:extLst>
          </p:cNvPr>
          <p:cNvPicPr>
            <a:picLocks noChangeAspect="1"/>
          </p:cNvPicPr>
          <p:nvPr/>
        </p:nvPicPr>
        <p:blipFill>
          <a:blip r:embed="rId2"/>
          <a:stretch>
            <a:fillRect/>
          </a:stretch>
        </p:blipFill>
        <p:spPr>
          <a:xfrm>
            <a:off x="2592209" y="2374559"/>
            <a:ext cx="7772400" cy="3077756"/>
          </a:xfrm>
          <a:prstGeom prst="rect">
            <a:avLst/>
          </a:prstGeom>
        </p:spPr>
      </p:pic>
    </p:spTree>
    <p:extLst>
      <p:ext uri="{BB962C8B-B14F-4D97-AF65-F5344CB8AC3E}">
        <p14:creationId xmlns:p14="http://schemas.microsoft.com/office/powerpoint/2010/main" val="2207000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BEC669-E14F-59ED-8391-F9E6639E4277}"/>
              </a:ext>
            </a:extLst>
          </p:cNvPr>
          <p:cNvSpPr>
            <a:spLocks noGrp="1"/>
          </p:cNvSpPr>
          <p:nvPr>
            <p:ph type="title"/>
          </p:nvPr>
        </p:nvSpPr>
        <p:spPr/>
        <p:txBody>
          <a:bodyPr/>
          <a:lstStyle/>
          <a:p>
            <a:r>
              <a:rPr kumimoji="1" lang="en-US" altLang="zh-CN" dirty="0"/>
              <a:t>Contents</a:t>
            </a:r>
            <a:endParaRPr kumimoji="1" lang="zh-CN" altLang="en-US" dirty="0"/>
          </a:p>
        </p:txBody>
      </p:sp>
      <p:sp>
        <p:nvSpPr>
          <p:cNvPr id="3" name="内容占位符 2">
            <a:extLst>
              <a:ext uri="{FF2B5EF4-FFF2-40B4-BE49-F238E27FC236}">
                <a16:creationId xmlns:a16="http://schemas.microsoft.com/office/drawing/2014/main" id="{A1891A9B-01C9-D1E5-B69F-CD471AE9F7FC}"/>
              </a:ext>
            </a:extLst>
          </p:cNvPr>
          <p:cNvSpPr>
            <a:spLocks noGrp="1"/>
          </p:cNvSpPr>
          <p:nvPr>
            <p:ph idx="1"/>
          </p:nvPr>
        </p:nvSpPr>
        <p:spPr/>
        <p:txBody>
          <a:bodyPr/>
          <a:lstStyle/>
          <a:p>
            <a:r>
              <a:rPr kumimoji="1" lang="en-US" altLang="zh-CN" dirty="0"/>
              <a:t>Greedy</a:t>
            </a:r>
            <a:r>
              <a:rPr kumimoji="1" lang="zh-CN" altLang="en-US" dirty="0"/>
              <a:t> </a:t>
            </a:r>
            <a:r>
              <a:rPr kumimoji="1" lang="en-US" altLang="zh-CN" dirty="0"/>
              <a:t>search</a:t>
            </a:r>
          </a:p>
          <a:p>
            <a:r>
              <a:rPr kumimoji="1" lang="en-US" altLang="zh-CN" dirty="0"/>
              <a:t>Beam</a:t>
            </a:r>
            <a:r>
              <a:rPr kumimoji="1" lang="zh-CN" altLang="en-US" dirty="0"/>
              <a:t> </a:t>
            </a:r>
            <a:r>
              <a:rPr kumimoji="1" lang="en-US" altLang="zh-CN" dirty="0"/>
              <a:t>search</a:t>
            </a:r>
          </a:p>
          <a:p>
            <a:r>
              <a:rPr kumimoji="1" lang="en-US" altLang="zh-CN" dirty="0"/>
              <a:t>Sample</a:t>
            </a:r>
          </a:p>
          <a:p>
            <a:endParaRPr kumimoji="1" lang="en-US" altLang="zh-CN" dirty="0"/>
          </a:p>
          <a:p>
            <a:r>
              <a:rPr kumimoji="1" lang="en-US" altLang="zh-CN" dirty="0"/>
              <a:t>Constrained Beam search</a:t>
            </a:r>
          </a:p>
          <a:p>
            <a:r>
              <a:rPr kumimoji="1" lang="en-US" altLang="zh-CN" dirty="0"/>
              <a:t>Contrastive</a:t>
            </a:r>
            <a:r>
              <a:rPr kumimoji="1" lang="zh-CN" altLang="en-US" dirty="0"/>
              <a:t> </a:t>
            </a:r>
            <a:r>
              <a:rPr kumimoji="1" lang="en-US" altLang="zh-CN" dirty="0"/>
              <a:t>Search</a:t>
            </a:r>
          </a:p>
          <a:p>
            <a:r>
              <a:rPr kumimoji="1" lang="en-US" altLang="zh-CN" dirty="0"/>
              <a:t>Assisted Search</a:t>
            </a:r>
          </a:p>
          <a:p>
            <a:endParaRPr kumimoji="1" lang="zh-CN" altLang="en-US" dirty="0"/>
          </a:p>
        </p:txBody>
      </p:sp>
    </p:spTree>
    <p:extLst>
      <p:ext uri="{BB962C8B-B14F-4D97-AF65-F5344CB8AC3E}">
        <p14:creationId xmlns:p14="http://schemas.microsoft.com/office/powerpoint/2010/main" val="3074077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F56EFD-E6D3-EBBE-DAD3-EC588F82432D}"/>
              </a:ext>
            </a:extLst>
          </p:cNvPr>
          <p:cNvSpPr>
            <a:spLocks noGrp="1"/>
          </p:cNvSpPr>
          <p:nvPr>
            <p:ph type="title"/>
          </p:nvPr>
        </p:nvSpPr>
        <p:spPr/>
        <p:txBody>
          <a:bodyPr/>
          <a:lstStyle/>
          <a:p>
            <a:r>
              <a:rPr kumimoji="1" lang="en-US" altLang="zh-CN" dirty="0"/>
              <a:t>Greedy</a:t>
            </a:r>
            <a:r>
              <a:rPr kumimoji="1" lang="zh-CN" altLang="en-US" dirty="0"/>
              <a:t> </a:t>
            </a:r>
            <a:r>
              <a:rPr kumimoji="1" lang="en-US" altLang="zh-CN" dirty="0"/>
              <a:t>search</a:t>
            </a:r>
            <a:endParaRPr kumimoji="1" lang="zh-CN" altLang="en-US" dirty="0"/>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6B7F38E2-322A-0406-BF79-D0B9DAB3525B}"/>
                  </a:ext>
                </a:extLst>
              </p:cNvPr>
              <p:cNvSpPr>
                <a:spLocks noGrp="1"/>
              </p:cNvSpPr>
              <p:nvPr>
                <p:ph idx="1"/>
              </p:nvPr>
            </p:nvSpPr>
            <p:spPr>
              <a:xfrm>
                <a:off x="838200" y="1825625"/>
                <a:ext cx="4794115" cy="4351338"/>
              </a:xfrm>
            </p:spPr>
            <p:txBody>
              <a:bodyPr>
                <a:normAutofit/>
              </a:bodyPr>
              <a:lstStyle/>
              <a:p>
                <a:pPr marL="0" indent="0">
                  <a:lnSpc>
                    <a:spcPct val="150000"/>
                  </a:lnSpc>
                  <a:buNone/>
                </a:pPr>
                <a:r>
                  <a:rPr lang="zh-CN" altLang="en-US" sz="2400" b="0" i="0" dirty="0">
                    <a:solidFill>
                      <a:srgbClr val="111827"/>
                    </a:solidFill>
                    <a:effectLst/>
                    <a:latin typeface="Charter" panose="02040503050506020203" pitchFamily="18" charset="0"/>
                  </a:rPr>
                  <a:t>在每个时间步</a:t>
                </a:r>
                <a14:m>
                  <m:oMath xmlns:m="http://schemas.openxmlformats.org/officeDocument/2006/math">
                    <m:r>
                      <a:rPr lang="en-US" altLang="zh-CN" sz="2400" b="0" i="1" smtClean="0">
                        <a:solidFill>
                          <a:srgbClr val="111827"/>
                        </a:solidFill>
                        <a:effectLst/>
                        <a:latin typeface="Cambria Math" panose="02040503050406030204" pitchFamily="18" charset="0"/>
                      </a:rPr>
                      <m:t>𝑡</m:t>
                    </m:r>
                  </m:oMath>
                </a14:m>
                <a:r>
                  <a:rPr lang="zh-CN" altLang="en-US" sz="2400" b="0" i="0" dirty="0">
                    <a:solidFill>
                      <a:srgbClr val="111827"/>
                    </a:solidFill>
                    <a:effectLst/>
                    <a:latin typeface="Charter" panose="02040503050506020203" pitchFamily="18" charset="0"/>
                  </a:rPr>
                  <a:t>都简单地选择概率最高的词作为当前输出词</a:t>
                </a:r>
                <a:r>
                  <a:rPr lang="en-US" altLang="zh-CN" sz="2400" b="0" i="0" dirty="0">
                    <a:solidFill>
                      <a:srgbClr val="111827"/>
                    </a:solidFill>
                    <a:effectLst/>
                    <a:latin typeface="Charter" panose="02040503050506020203" pitchFamily="18" charset="0"/>
                  </a:rPr>
                  <a:t>:</a:t>
                </a:r>
              </a:p>
              <a:p>
                <a:pPr marL="0" indent="0">
                  <a:lnSpc>
                    <a:spcPct val="150000"/>
                  </a:lnSpc>
                  <a:buNone/>
                </a:pPr>
                <a14:m>
                  <m:oMathPara xmlns:m="http://schemas.openxmlformats.org/officeDocument/2006/math">
                    <m:oMathParaPr>
                      <m:jc m:val="centerGroup"/>
                    </m:oMathParaPr>
                    <m:oMath xmlns:m="http://schemas.openxmlformats.org/officeDocument/2006/math">
                      <m:sSub>
                        <m:sSubPr>
                          <m:ctrlPr>
                            <a:rPr kumimoji="1" lang="en-US" altLang="zh-CN" sz="2400" b="0" i="1" smtClean="0">
                              <a:latin typeface="Cambria Math" panose="02040503050406030204" pitchFamily="18" charset="0"/>
                            </a:rPr>
                          </m:ctrlPr>
                        </m:sSubPr>
                        <m:e>
                          <m:r>
                            <a:rPr kumimoji="1" lang="en-US" altLang="zh-CN" sz="2400" b="0" i="1" smtClean="0">
                              <a:latin typeface="Cambria Math" panose="02040503050406030204" pitchFamily="18" charset="0"/>
                            </a:rPr>
                            <m:t>𝑤</m:t>
                          </m:r>
                        </m:e>
                        <m:sub>
                          <m:r>
                            <a:rPr kumimoji="1" lang="en-US" altLang="zh-CN" sz="2400" b="0" i="1" smtClean="0">
                              <a:latin typeface="Cambria Math" panose="02040503050406030204" pitchFamily="18" charset="0"/>
                            </a:rPr>
                            <m:t>𝑡</m:t>
                          </m:r>
                        </m:sub>
                      </m:sSub>
                      <m:r>
                        <a:rPr kumimoji="1" lang="en-US" altLang="zh-CN" sz="2400" b="0" i="1" smtClean="0">
                          <a:latin typeface="Cambria Math" panose="02040503050406030204" pitchFamily="18" charset="0"/>
                        </a:rPr>
                        <m:t>=</m:t>
                      </m:r>
                      <m:r>
                        <a:rPr kumimoji="1" lang="en-US" altLang="zh-CN" sz="2400" b="0" i="1" smtClean="0">
                          <a:latin typeface="Cambria Math" panose="02040503050406030204" pitchFamily="18" charset="0"/>
                        </a:rPr>
                        <m:t>𝑎𝑟𝑔𝑚𝑎</m:t>
                      </m:r>
                      <m:sSub>
                        <m:sSubPr>
                          <m:ctrlPr>
                            <a:rPr kumimoji="1" lang="en-US" altLang="zh-CN" sz="2400" b="0" i="1" smtClean="0">
                              <a:latin typeface="Cambria Math" panose="02040503050406030204" pitchFamily="18" charset="0"/>
                            </a:rPr>
                          </m:ctrlPr>
                        </m:sSubPr>
                        <m:e>
                          <m:r>
                            <a:rPr kumimoji="1" lang="en-US" altLang="zh-CN" sz="2400" b="0" i="1" smtClean="0">
                              <a:latin typeface="Cambria Math" panose="02040503050406030204" pitchFamily="18" charset="0"/>
                            </a:rPr>
                            <m:t>𝑥</m:t>
                          </m:r>
                        </m:e>
                        <m:sub>
                          <m:r>
                            <a:rPr kumimoji="1" lang="en-US" altLang="zh-CN" sz="2400" b="0" i="1" smtClean="0">
                              <a:latin typeface="Cambria Math" panose="02040503050406030204" pitchFamily="18" charset="0"/>
                            </a:rPr>
                            <m:t>𝑤</m:t>
                          </m:r>
                        </m:sub>
                      </m:sSub>
                      <m:r>
                        <a:rPr kumimoji="1" lang="en-US" altLang="zh-CN" sz="2400" b="0" i="1" smtClean="0">
                          <a:latin typeface="Cambria Math" panose="02040503050406030204" pitchFamily="18" charset="0"/>
                        </a:rPr>
                        <m:t>𝑃</m:t>
                      </m:r>
                      <m:r>
                        <a:rPr kumimoji="1" lang="en-US" altLang="zh-CN" sz="2400" b="0" i="1" smtClean="0">
                          <a:latin typeface="Cambria Math" panose="02040503050406030204" pitchFamily="18" charset="0"/>
                        </a:rPr>
                        <m:t>(</m:t>
                      </m:r>
                      <m:r>
                        <a:rPr kumimoji="1" lang="en-US" altLang="zh-CN" sz="2400" b="0" i="1" smtClean="0">
                          <a:latin typeface="Cambria Math" panose="02040503050406030204" pitchFamily="18" charset="0"/>
                        </a:rPr>
                        <m:t>𝑤</m:t>
                      </m:r>
                      <m:r>
                        <a:rPr kumimoji="1" lang="en-US" altLang="zh-CN" sz="2400" b="0" i="1" smtClean="0">
                          <a:latin typeface="Cambria Math" panose="02040503050406030204" pitchFamily="18" charset="0"/>
                        </a:rPr>
                        <m:t>|</m:t>
                      </m:r>
                      <m:sSub>
                        <m:sSubPr>
                          <m:ctrlPr>
                            <a:rPr kumimoji="1" lang="en-US" altLang="zh-CN" sz="2400" b="0" i="1" smtClean="0">
                              <a:latin typeface="Cambria Math" panose="02040503050406030204" pitchFamily="18" charset="0"/>
                            </a:rPr>
                          </m:ctrlPr>
                        </m:sSubPr>
                        <m:e>
                          <m:r>
                            <a:rPr kumimoji="1" lang="en-US" altLang="zh-CN" sz="2400" b="0" i="1" smtClean="0">
                              <a:latin typeface="Cambria Math" panose="02040503050406030204" pitchFamily="18" charset="0"/>
                            </a:rPr>
                            <m:t>𝑤</m:t>
                          </m:r>
                        </m:e>
                        <m:sub>
                          <m:r>
                            <a:rPr kumimoji="1" lang="en-US" altLang="zh-CN" sz="2400" b="0" i="1" smtClean="0">
                              <a:latin typeface="Cambria Math" panose="02040503050406030204" pitchFamily="18" charset="0"/>
                            </a:rPr>
                            <m:t>1:</m:t>
                          </m:r>
                          <m:r>
                            <a:rPr kumimoji="1" lang="en-US" altLang="zh-CN" sz="2400" b="0" i="1" smtClean="0">
                              <a:latin typeface="Cambria Math" panose="02040503050406030204" pitchFamily="18" charset="0"/>
                            </a:rPr>
                            <m:t>𝑡</m:t>
                          </m:r>
                          <m:r>
                            <a:rPr kumimoji="1" lang="en-US" altLang="zh-CN" sz="2400" b="0" i="1" smtClean="0">
                              <a:latin typeface="Cambria Math" panose="02040503050406030204" pitchFamily="18" charset="0"/>
                            </a:rPr>
                            <m:t>−1</m:t>
                          </m:r>
                        </m:sub>
                      </m:sSub>
                      <m:r>
                        <a:rPr kumimoji="1" lang="en-US" altLang="zh-CN" sz="2400" b="0" i="1" smtClean="0">
                          <a:latin typeface="Cambria Math" panose="02040503050406030204" pitchFamily="18" charset="0"/>
                        </a:rPr>
                        <m:t>)</m:t>
                      </m:r>
                    </m:oMath>
                  </m:oMathPara>
                </a14:m>
                <a:endParaRPr kumimoji="1" lang="en-US" altLang="zh-CN" sz="2400" dirty="0">
                  <a:sym typeface="+mn-ea"/>
                </a:endParaRPr>
              </a:p>
              <a:p>
                <a:pPr marL="0" indent="0">
                  <a:lnSpc>
                    <a:spcPct val="150000"/>
                  </a:lnSpc>
                  <a:buNone/>
                </a:pPr>
                <a:r>
                  <a:rPr lang="zh-CN" altLang="en-US" sz="2400" dirty="0">
                    <a:latin typeface="+mn-ea"/>
                    <a:sym typeface="+mn-ea"/>
                  </a:rPr>
                  <a:t>按照贪心搜索输出序列</a:t>
                </a:r>
                <a:endParaRPr lang="en-US" altLang="zh-CN" sz="2400" dirty="0">
                  <a:latin typeface="+mn-ea"/>
                  <a:sym typeface="+mn-ea"/>
                </a:endParaRPr>
              </a:p>
              <a:p>
                <a:pPr marL="0" indent="0">
                  <a:lnSpc>
                    <a:spcPct val="150000"/>
                  </a:lnSpc>
                  <a:buNone/>
                </a:pPr>
                <a:r>
                  <a:rPr lang="en" altLang="zh-CN" sz="1600" b="0" dirty="0">
                    <a:solidFill>
                      <a:srgbClr val="111827"/>
                    </a:solidFill>
                    <a:effectLst/>
                    <a:latin typeface="KaTeX_Main"/>
                  </a:rPr>
                  <a:t>("</a:t>
                </a:r>
                <a:r>
                  <a:rPr lang="en" altLang="zh-CN" sz="1600" b="0" dirty="0" err="1">
                    <a:solidFill>
                      <a:srgbClr val="111827"/>
                    </a:solidFill>
                    <a:effectLst/>
                    <a:latin typeface="KaTeX_Main"/>
                  </a:rPr>
                  <a:t>The","nice","woman</a:t>
                </a:r>
                <a:r>
                  <a:rPr lang="en" altLang="zh-CN" sz="1600" b="0" dirty="0">
                    <a:solidFill>
                      <a:srgbClr val="111827"/>
                    </a:solidFill>
                    <a:effectLst/>
                    <a:latin typeface="KaTeX_Main"/>
                  </a:rPr>
                  <a:t>")</a:t>
                </a:r>
                <a:r>
                  <a:rPr lang="en" altLang="zh-CN" sz="1600" b="0" i="0" dirty="0">
                    <a:solidFill>
                      <a:srgbClr val="111827"/>
                    </a:solidFill>
                    <a:effectLst/>
                    <a:latin typeface="Charter" panose="02040503050506020203" pitchFamily="18" charset="0"/>
                  </a:rPr>
                  <a:t> </a:t>
                </a:r>
                <a:r>
                  <a:rPr lang="zh-CN" altLang="en-US" sz="2400" dirty="0">
                    <a:latin typeface="+mn-ea"/>
                    <a:sym typeface="+mn-ea"/>
                  </a:rPr>
                  <a:t>的条件概率为：</a:t>
                </a:r>
                <a:endParaRPr lang="en-US" altLang="zh-CN" sz="2400" dirty="0">
                  <a:latin typeface="+mn-ea"/>
                  <a:sym typeface="+mn-ea"/>
                </a:endParaRPr>
              </a:p>
              <a:p>
                <a:pPr marL="0" indent="0" algn="ctr">
                  <a:lnSpc>
                    <a:spcPct val="150000"/>
                  </a:lnSpc>
                  <a:buNone/>
                </a:pPr>
                <a:r>
                  <a:rPr lang="en-US" altLang="zh-CN" dirty="0">
                    <a:latin typeface="+mn-ea"/>
                    <a:sym typeface="+mn-ea"/>
                  </a:rPr>
                  <a:t>0.5 x 0.4 = 0.2</a:t>
                </a:r>
                <a:endParaRPr lang="en-US" altLang="zh-CN" dirty="0">
                  <a:latin typeface="+mn-ea"/>
                </a:endParaRPr>
              </a:p>
            </p:txBody>
          </p:sp>
        </mc:Choice>
        <mc:Fallback>
          <p:sp>
            <p:nvSpPr>
              <p:cNvPr id="3" name="内容占位符 2">
                <a:extLst>
                  <a:ext uri="{FF2B5EF4-FFF2-40B4-BE49-F238E27FC236}">
                    <a16:creationId xmlns:a16="http://schemas.microsoft.com/office/drawing/2014/main" id="{6B7F38E2-322A-0406-BF79-D0B9DAB3525B}"/>
                  </a:ext>
                </a:extLst>
              </p:cNvPr>
              <p:cNvSpPr>
                <a:spLocks noGrp="1" noRot="1" noChangeAspect="1" noMove="1" noResize="1" noEditPoints="1" noAdjustHandles="1" noChangeArrowheads="1" noChangeShapeType="1" noTextEdit="1"/>
              </p:cNvSpPr>
              <p:nvPr>
                <p:ph idx="1"/>
              </p:nvPr>
            </p:nvSpPr>
            <p:spPr>
              <a:xfrm>
                <a:off x="838200" y="1825625"/>
                <a:ext cx="4794115" cy="4351338"/>
              </a:xfrm>
              <a:blipFill>
                <a:blip r:embed="rId2"/>
                <a:stretch>
                  <a:fillRect l="-2116"/>
                </a:stretch>
              </a:blipFill>
            </p:spPr>
            <p:txBody>
              <a:bodyPr/>
              <a:lstStyle/>
              <a:p>
                <a:r>
                  <a:rPr lang="zh-CN" altLang="en-US">
                    <a:noFill/>
                  </a:rPr>
                  <a:t> </a:t>
                </a:r>
              </a:p>
            </p:txBody>
          </p:sp>
        </mc:Fallback>
      </mc:AlternateContent>
      <p:pic>
        <p:nvPicPr>
          <p:cNvPr id="1026" name="Picture 2" descr="greedy search">
            <a:extLst>
              <a:ext uri="{FF2B5EF4-FFF2-40B4-BE49-F238E27FC236}">
                <a16:creationId xmlns:a16="http://schemas.microsoft.com/office/drawing/2014/main" id="{46ADBADD-E95C-EFE3-3DC2-51EA4A1CAE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59805" y="920176"/>
            <a:ext cx="6081998" cy="5017648"/>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05CC14FE-E169-806B-580A-E905E394793B}"/>
              </a:ext>
            </a:extLst>
          </p:cNvPr>
          <p:cNvSpPr txBox="1"/>
          <p:nvPr/>
        </p:nvSpPr>
        <p:spPr>
          <a:xfrm>
            <a:off x="838200" y="5685158"/>
            <a:ext cx="9200745" cy="505331"/>
          </a:xfrm>
          <a:prstGeom prst="rect">
            <a:avLst/>
          </a:prstGeom>
          <a:noFill/>
        </p:spPr>
        <p:txBody>
          <a:bodyPr wrap="square">
            <a:spAutoFit/>
          </a:bodyPr>
          <a:lstStyle/>
          <a:p>
            <a:pPr marL="0" indent="0">
              <a:lnSpc>
                <a:spcPct val="150000"/>
              </a:lnSpc>
              <a:buNone/>
            </a:pPr>
            <a:r>
              <a:rPr lang="zh-CN" altLang="en-US" sz="2000" b="0" i="0" dirty="0">
                <a:solidFill>
                  <a:srgbClr val="C00000"/>
                </a:solidFill>
                <a:effectLst/>
                <a:latin typeface="Charter" panose="02040503050506020203" pitchFamily="18" charset="0"/>
              </a:rPr>
              <a:t>缺点</a:t>
            </a:r>
            <a:r>
              <a:rPr lang="en-US" altLang="zh-CN" sz="2000" b="0" i="0" dirty="0">
                <a:solidFill>
                  <a:srgbClr val="C00000"/>
                </a:solidFill>
                <a:effectLst/>
                <a:latin typeface="Charter" panose="02040503050506020203" pitchFamily="18" charset="0"/>
              </a:rPr>
              <a:t>: </a:t>
            </a:r>
            <a:r>
              <a:rPr lang="zh-CN" altLang="en-US" sz="2000" b="0" i="0" dirty="0">
                <a:solidFill>
                  <a:srgbClr val="C00000"/>
                </a:solidFill>
                <a:effectLst/>
                <a:latin typeface="Charter" panose="02040503050506020203" pitchFamily="18" charset="0"/>
              </a:rPr>
              <a:t>错过了隐藏在低概率词后面的高概率词</a:t>
            </a:r>
            <a:r>
              <a:rPr lang="zh-CN" altLang="en-US" sz="2000" dirty="0">
                <a:solidFill>
                  <a:srgbClr val="C00000"/>
                </a:solidFill>
                <a:latin typeface="Charter" panose="02040503050506020203" pitchFamily="18" charset="0"/>
              </a:rPr>
              <a:t>，如：</a:t>
            </a:r>
            <a:r>
              <a:rPr lang="en-US" altLang="zh-CN" sz="2000" dirty="0">
                <a:solidFill>
                  <a:srgbClr val="C00000"/>
                </a:solidFill>
                <a:latin typeface="Charter" panose="02040503050506020203" pitchFamily="18" charset="0"/>
              </a:rPr>
              <a:t>dog=0.5, has=0.9</a:t>
            </a:r>
            <a:endParaRPr kumimoji="1" lang="zh-CN" altLang="en-US" sz="3200" dirty="0">
              <a:solidFill>
                <a:srgbClr val="C00000"/>
              </a:solidFill>
            </a:endParaRPr>
          </a:p>
        </p:txBody>
      </p:sp>
    </p:spTree>
    <p:extLst>
      <p:ext uri="{BB962C8B-B14F-4D97-AF65-F5344CB8AC3E}">
        <p14:creationId xmlns:p14="http://schemas.microsoft.com/office/powerpoint/2010/main" val="1639443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071FF6-5871-9591-EE79-2957F8E00638}"/>
              </a:ext>
            </a:extLst>
          </p:cNvPr>
          <p:cNvSpPr>
            <a:spLocks noGrp="1"/>
          </p:cNvSpPr>
          <p:nvPr>
            <p:ph type="title"/>
          </p:nvPr>
        </p:nvSpPr>
        <p:spPr/>
        <p:txBody>
          <a:bodyPr/>
          <a:lstStyle/>
          <a:p>
            <a:r>
              <a:rPr kumimoji="1" lang="en-US" altLang="zh-CN" dirty="0"/>
              <a:t>Code Example</a:t>
            </a:r>
            <a:endParaRPr kumimoji="1" lang="zh-CN" altLang="en-US" dirty="0"/>
          </a:p>
        </p:txBody>
      </p:sp>
      <p:sp>
        <p:nvSpPr>
          <p:cNvPr id="3" name="内容占位符 2">
            <a:extLst>
              <a:ext uri="{FF2B5EF4-FFF2-40B4-BE49-F238E27FC236}">
                <a16:creationId xmlns:a16="http://schemas.microsoft.com/office/drawing/2014/main" id="{9CAF5CEE-3787-6196-3F2B-3833034CE75D}"/>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4D185D82-A257-9228-B26F-22FC4AA83FC7}"/>
              </a:ext>
            </a:extLst>
          </p:cNvPr>
          <p:cNvPicPr>
            <a:picLocks noChangeAspect="1"/>
          </p:cNvPicPr>
          <p:nvPr/>
        </p:nvPicPr>
        <p:blipFill>
          <a:blip r:embed="rId2"/>
          <a:stretch>
            <a:fillRect/>
          </a:stretch>
        </p:blipFill>
        <p:spPr>
          <a:xfrm>
            <a:off x="1908242" y="2064216"/>
            <a:ext cx="7772400" cy="3410503"/>
          </a:xfrm>
          <a:prstGeom prst="rect">
            <a:avLst/>
          </a:prstGeom>
        </p:spPr>
      </p:pic>
    </p:spTree>
    <p:extLst>
      <p:ext uri="{BB962C8B-B14F-4D97-AF65-F5344CB8AC3E}">
        <p14:creationId xmlns:p14="http://schemas.microsoft.com/office/powerpoint/2010/main" val="23630151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307AAD-FDDA-A4E3-DD90-09CE4B173940}"/>
              </a:ext>
            </a:extLst>
          </p:cNvPr>
          <p:cNvSpPr>
            <a:spLocks noGrp="1"/>
          </p:cNvSpPr>
          <p:nvPr>
            <p:ph type="title"/>
          </p:nvPr>
        </p:nvSpPr>
        <p:spPr/>
        <p:txBody>
          <a:bodyPr/>
          <a:lstStyle/>
          <a:p>
            <a:r>
              <a:rPr kumimoji="1" lang="en-US" altLang="zh-CN" dirty="0"/>
              <a:t>Beam search</a:t>
            </a:r>
            <a:endParaRPr kumimoji="1" lang="zh-CN" altLang="en-US" dirty="0"/>
          </a:p>
        </p:txBody>
      </p:sp>
      <p:sp>
        <p:nvSpPr>
          <p:cNvPr id="3" name="内容占位符 2">
            <a:extLst>
              <a:ext uri="{FF2B5EF4-FFF2-40B4-BE49-F238E27FC236}">
                <a16:creationId xmlns:a16="http://schemas.microsoft.com/office/drawing/2014/main" id="{6AF8F944-C0D1-CAEF-29E5-04ACFED24E80}"/>
              </a:ext>
            </a:extLst>
          </p:cNvPr>
          <p:cNvSpPr>
            <a:spLocks noGrp="1"/>
          </p:cNvSpPr>
          <p:nvPr>
            <p:ph idx="1"/>
          </p:nvPr>
        </p:nvSpPr>
        <p:spPr>
          <a:xfrm>
            <a:off x="428017" y="1825625"/>
            <a:ext cx="4893013" cy="4351338"/>
          </a:xfrm>
        </p:spPr>
        <p:txBody>
          <a:bodyPr>
            <a:normAutofit/>
          </a:bodyPr>
          <a:lstStyle/>
          <a:p>
            <a:pPr marL="0" indent="0">
              <a:lnSpc>
                <a:spcPct val="150000"/>
              </a:lnSpc>
              <a:buNone/>
            </a:pPr>
            <a:r>
              <a:rPr lang="en-US" altLang="zh-CN" sz="2000" b="0" i="0" dirty="0">
                <a:solidFill>
                  <a:srgbClr val="111827"/>
                </a:solidFill>
                <a:effectLst/>
                <a:latin typeface="Charter" panose="02040503050506020203" pitchFamily="18" charset="0"/>
              </a:rPr>
              <a:t>Beam search</a:t>
            </a:r>
            <a:r>
              <a:rPr lang="zh-CN" altLang="en-US" sz="2000" b="0" i="0" dirty="0">
                <a:solidFill>
                  <a:srgbClr val="111827"/>
                </a:solidFill>
                <a:effectLst/>
                <a:latin typeface="Charter" panose="02040503050506020203" pitchFamily="18" charset="0"/>
              </a:rPr>
              <a:t>通过在每个时间步保留最可能的 </a:t>
            </a:r>
            <a:r>
              <a:rPr lang="en" altLang="zh-CN" sz="2000" dirty="0" err="1"/>
              <a:t>num_beams</a:t>
            </a:r>
            <a:r>
              <a:rPr lang="en" altLang="zh-CN" sz="2000" b="0" i="0" dirty="0">
                <a:solidFill>
                  <a:srgbClr val="111827"/>
                </a:solidFill>
                <a:effectLst/>
                <a:latin typeface="Charter" panose="02040503050506020203" pitchFamily="18" charset="0"/>
              </a:rPr>
              <a:t> </a:t>
            </a:r>
            <a:r>
              <a:rPr lang="zh-CN" altLang="en-US" sz="2000" b="0" i="0" dirty="0">
                <a:solidFill>
                  <a:srgbClr val="111827"/>
                </a:solidFill>
                <a:effectLst/>
                <a:latin typeface="Charter" panose="02040503050506020203" pitchFamily="18" charset="0"/>
              </a:rPr>
              <a:t>个词，并从中最终选择出概率最高的序列来降低丢失潜在的高概率序列的风险。</a:t>
            </a:r>
            <a:r>
              <a:rPr lang="zh-CN" altLang="en-US" sz="2000" dirty="0">
                <a:solidFill>
                  <a:srgbClr val="111827"/>
                </a:solidFill>
                <a:latin typeface="Charter" panose="02040503050506020203" pitchFamily="18" charset="0"/>
              </a:rPr>
              <a:t>右图</a:t>
            </a:r>
            <a:r>
              <a:rPr lang="zh-CN" altLang="en-US" sz="2000" b="0" i="0" dirty="0">
                <a:solidFill>
                  <a:srgbClr val="111827"/>
                </a:solidFill>
                <a:effectLst/>
                <a:latin typeface="Charter" panose="02040503050506020203" pitchFamily="18" charset="0"/>
              </a:rPr>
              <a:t>以 </a:t>
            </a:r>
            <a:r>
              <a:rPr lang="en" altLang="zh-CN" sz="2000" dirty="0" err="1"/>
              <a:t>num_beams</a:t>
            </a:r>
            <a:r>
              <a:rPr lang="en" altLang="zh-CN" sz="2000" dirty="0"/>
              <a:t>=2</a:t>
            </a:r>
            <a:r>
              <a:rPr lang="en" altLang="zh-CN" sz="2000" b="0" i="0" dirty="0">
                <a:solidFill>
                  <a:srgbClr val="111827"/>
                </a:solidFill>
                <a:effectLst/>
                <a:latin typeface="Charter" panose="02040503050506020203" pitchFamily="18" charset="0"/>
              </a:rPr>
              <a:t> </a:t>
            </a:r>
            <a:r>
              <a:rPr lang="zh-CN" altLang="en-US" sz="2000" b="0" i="0" dirty="0">
                <a:solidFill>
                  <a:srgbClr val="111827"/>
                </a:solidFill>
                <a:effectLst/>
                <a:latin typeface="Charter" panose="02040503050506020203" pitchFamily="18" charset="0"/>
              </a:rPr>
              <a:t>为例</a:t>
            </a:r>
            <a:r>
              <a:rPr lang="en-US" altLang="zh-CN" sz="2000" b="0" i="0" dirty="0">
                <a:solidFill>
                  <a:srgbClr val="111827"/>
                </a:solidFill>
                <a:effectLst/>
                <a:latin typeface="Charter" panose="02040503050506020203" pitchFamily="18" charset="0"/>
              </a:rPr>
              <a:t>:</a:t>
            </a:r>
          </a:p>
          <a:p>
            <a:pPr>
              <a:lnSpc>
                <a:spcPct val="150000"/>
              </a:lnSpc>
            </a:pPr>
            <a:r>
              <a:rPr lang="en" altLang="zh-CN" sz="1800" b="0" i="0" dirty="0">
                <a:solidFill>
                  <a:srgbClr val="111827"/>
                </a:solidFill>
                <a:effectLst/>
                <a:latin typeface="KaTeX_Main"/>
              </a:rPr>
              <a:t>("</a:t>
            </a:r>
            <a:r>
              <a:rPr lang="en" altLang="zh-CN" sz="1800" b="0" i="0" dirty="0" err="1">
                <a:solidFill>
                  <a:srgbClr val="111827"/>
                </a:solidFill>
                <a:effectLst/>
                <a:latin typeface="KaTeX_Main"/>
              </a:rPr>
              <a:t>The","dog","has</a:t>
            </a:r>
            <a:r>
              <a:rPr lang="en" altLang="zh-CN" sz="1800" b="0" i="0" dirty="0">
                <a:solidFill>
                  <a:srgbClr val="111827"/>
                </a:solidFill>
                <a:effectLst/>
                <a:latin typeface="KaTeX_Main"/>
              </a:rPr>
              <a:t>") : </a:t>
            </a:r>
            <a:r>
              <a:rPr lang="en-US" altLang="zh-CN" sz="2000" dirty="0">
                <a:solidFill>
                  <a:srgbClr val="111827"/>
                </a:solidFill>
                <a:latin typeface="Charter" panose="02040503050506020203" pitchFamily="18" charset="0"/>
              </a:rPr>
              <a:t>0.4</a:t>
            </a:r>
            <a:r>
              <a:rPr lang="zh-CN" altLang="en-US" sz="2000" dirty="0">
                <a:solidFill>
                  <a:srgbClr val="111827"/>
                </a:solidFill>
                <a:latin typeface="Charter" panose="02040503050506020203" pitchFamily="18" charset="0"/>
              </a:rPr>
              <a:t> * </a:t>
            </a:r>
            <a:r>
              <a:rPr lang="en-US" altLang="zh-CN" sz="2000" dirty="0">
                <a:solidFill>
                  <a:srgbClr val="111827"/>
                </a:solidFill>
                <a:latin typeface="Charter" panose="02040503050506020203" pitchFamily="18" charset="0"/>
              </a:rPr>
              <a:t>0.9</a:t>
            </a:r>
            <a:r>
              <a:rPr lang="zh-CN" altLang="en-US" sz="2000" dirty="0">
                <a:solidFill>
                  <a:srgbClr val="111827"/>
                </a:solidFill>
                <a:latin typeface="Charter" panose="02040503050506020203" pitchFamily="18" charset="0"/>
              </a:rPr>
              <a:t> </a:t>
            </a:r>
            <a:r>
              <a:rPr lang="en-US" altLang="zh-CN" sz="2000" dirty="0">
                <a:solidFill>
                  <a:srgbClr val="111827"/>
                </a:solidFill>
                <a:latin typeface="Charter" panose="02040503050506020203" pitchFamily="18" charset="0"/>
              </a:rPr>
              <a:t>=</a:t>
            </a:r>
            <a:r>
              <a:rPr lang="zh-CN" altLang="en-US" sz="2000" dirty="0">
                <a:solidFill>
                  <a:srgbClr val="111827"/>
                </a:solidFill>
                <a:latin typeface="Charter" panose="02040503050506020203" pitchFamily="18" charset="0"/>
              </a:rPr>
              <a:t> </a:t>
            </a:r>
            <a:r>
              <a:rPr lang="en-US" altLang="zh-CN" sz="2000" dirty="0">
                <a:solidFill>
                  <a:srgbClr val="111827"/>
                </a:solidFill>
                <a:latin typeface="Charter" panose="02040503050506020203" pitchFamily="18" charset="0"/>
              </a:rPr>
              <a:t>0.36</a:t>
            </a:r>
          </a:p>
          <a:p>
            <a:pPr>
              <a:lnSpc>
                <a:spcPct val="150000"/>
              </a:lnSpc>
            </a:pPr>
            <a:r>
              <a:rPr lang="en" altLang="zh-CN" sz="2000" b="0" i="0" dirty="0">
                <a:solidFill>
                  <a:srgbClr val="111827"/>
                </a:solidFill>
                <a:effectLst/>
                <a:latin typeface="KaTeX_Main"/>
              </a:rPr>
              <a:t>("</a:t>
            </a:r>
            <a:r>
              <a:rPr lang="en" altLang="zh-CN" sz="2000" b="0" i="0" dirty="0" err="1">
                <a:solidFill>
                  <a:srgbClr val="111827"/>
                </a:solidFill>
                <a:effectLst/>
                <a:latin typeface="KaTeX_Main"/>
              </a:rPr>
              <a:t>The","nice","woman</a:t>
            </a:r>
            <a:r>
              <a:rPr lang="en" altLang="zh-CN" sz="2000" b="0" i="0" dirty="0">
                <a:solidFill>
                  <a:srgbClr val="111827"/>
                </a:solidFill>
                <a:effectLst/>
                <a:latin typeface="KaTeX_Main"/>
              </a:rPr>
              <a:t>") : </a:t>
            </a:r>
            <a:r>
              <a:rPr lang="en-US" altLang="zh-CN" sz="2000" b="0" i="0" dirty="0">
                <a:solidFill>
                  <a:srgbClr val="111827"/>
                </a:solidFill>
                <a:effectLst/>
                <a:latin typeface="Charter" panose="02040503050506020203" pitchFamily="18" charset="0"/>
              </a:rPr>
              <a:t>0.5</a:t>
            </a:r>
            <a:r>
              <a:rPr lang="zh-CN" altLang="en-US" sz="2000" b="0" i="0" dirty="0">
                <a:solidFill>
                  <a:srgbClr val="111827"/>
                </a:solidFill>
                <a:effectLst/>
                <a:latin typeface="Charter" panose="02040503050506020203" pitchFamily="18" charset="0"/>
              </a:rPr>
              <a:t> * </a:t>
            </a:r>
            <a:r>
              <a:rPr lang="en-US" altLang="zh-CN" sz="2000" dirty="0">
                <a:solidFill>
                  <a:srgbClr val="111827"/>
                </a:solidFill>
                <a:latin typeface="Charter" panose="02040503050506020203" pitchFamily="18" charset="0"/>
              </a:rPr>
              <a:t>0.4 = 0.20</a:t>
            </a:r>
            <a:endParaRPr lang="en-US" altLang="zh-CN" sz="2000" b="0" i="0" dirty="0">
              <a:solidFill>
                <a:srgbClr val="111827"/>
              </a:solidFill>
              <a:effectLst/>
              <a:latin typeface="Charter" panose="02040503050506020203" pitchFamily="18" charset="0"/>
            </a:endParaRPr>
          </a:p>
        </p:txBody>
      </p:sp>
      <p:pic>
        <p:nvPicPr>
          <p:cNvPr id="2050" name="Picture 2" descr="beam search">
            <a:extLst>
              <a:ext uri="{FF2B5EF4-FFF2-40B4-BE49-F238E27FC236}">
                <a16:creationId xmlns:a16="http://schemas.microsoft.com/office/drawing/2014/main" id="{3775FAB9-4DFC-5302-7CA2-5CD7A277C1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6672" y="681037"/>
            <a:ext cx="6206247" cy="5120154"/>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BD6B939C-909B-2789-0740-492005010494}"/>
              </a:ext>
            </a:extLst>
          </p:cNvPr>
          <p:cNvSpPr txBox="1"/>
          <p:nvPr/>
        </p:nvSpPr>
        <p:spPr>
          <a:xfrm>
            <a:off x="509081" y="5525879"/>
            <a:ext cx="9200745" cy="966996"/>
          </a:xfrm>
          <a:prstGeom prst="rect">
            <a:avLst/>
          </a:prstGeom>
          <a:noFill/>
        </p:spPr>
        <p:txBody>
          <a:bodyPr wrap="square">
            <a:spAutoFit/>
          </a:bodyPr>
          <a:lstStyle/>
          <a:p>
            <a:pPr marL="0" indent="0">
              <a:lnSpc>
                <a:spcPct val="150000"/>
              </a:lnSpc>
              <a:buNone/>
            </a:pPr>
            <a:r>
              <a:rPr lang="zh-CN" altLang="en-US" sz="2000" dirty="0">
                <a:solidFill>
                  <a:srgbClr val="0070C0"/>
                </a:solidFill>
                <a:latin typeface="Charter" panose="02040503050506020203" pitchFamily="18" charset="0"/>
              </a:rPr>
              <a:t>优点：一定程度保留最优路径</a:t>
            </a:r>
            <a:endParaRPr lang="en-US" altLang="zh-CN" sz="2000" b="0" i="0" dirty="0">
              <a:solidFill>
                <a:srgbClr val="0070C0"/>
              </a:solidFill>
              <a:effectLst/>
              <a:latin typeface="Charter" panose="02040503050506020203" pitchFamily="18" charset="0"/>
            </a:endParaRPr>
          </a:p>
          <a:p>
            <a:pPr marL="0" indent="0">
              <a:lnSpc>
                <a:spcPct val="150000"/>
              </a:lnSpc>
              <a:buNone/>
            </a:pPr>
            <a:r>
              <a:rPr lang="zh-CN" altLang="en-US" sz="2000" b="0" i="0" dirty="0">
                <a:solidFill>
                  <a:srgbClr val="C00000"/>
                </a:solidFill>
                <a:effectLst/>
                <a:latin typeface="Charter" panose="02040503050506020203" pitchFamily="18" charset="0"/>
              </a:rPr>
              <a:t>缺点</a:t>
            </a:r>
            <a:r>
              <a:rPr lang="zh-CN" altLang="en-US" sz="2000" dirty="0">
                <a:solidFill>
                  <a:srgbClr val="C00000"/>
                </a:solidFill>
                <a:latin typeface="Charter" panose="02040503050506020203" pitchFamily="18" charset="0"/>
              </a:rPr>
              <a:t>：</a:t>
            </a:r>
            <a:r>
              <a:rPr lang="en-US" altLang="zh-CN" sz="2000" dirty="0">
                <a:solidFill>
                  <a:srgbClr val="C00000"/>
                </a:solidFill>
                <a:latin typeface="Charter" panose="02040503050506020203" pitchFamily="18" charset="0"/>
              </a:rPr>
              <a:t>1.</a:t>
            </a:r>
            <a:r>
              <a:rPr lang="zh-CN" altLang="en-US" sz="2000" dirty="0">
                <a:solidFill>
                  <a:srgbClr val="C00000"/>
                </a:solidFill>
                <a:latin typeface="Charter" panose="02040503050506020203" pitchFamily="18" charset="0"/>
              </a:rPr>
              <a:t> 无法解决重复问题；</a:t>
            </a:r>
            <a:r>
              <a:rPr lang="en-US" altLang="zh-CN" sz="2000" dirty="0">
                <a:solidFill>
                  <a:srgbClr val="C00000"/>
                </a:solidFill>
                <a:latin typeface="Charter" panose="02040503050506020203" pitchFamily="18" charset="0"/>
              </a:rPr>
              <a:t>2.</a:t>
            </a:r>
            <a:r>
              <a:rPr lang="zh-CN" altLang="en-US" sz="2000" dirty="0">
                <a:solidFill>
                  <a:srgbClr val="C00000"/>
                </a:solidFill>
                <a:latin typeface="Charter" panose="02040503050506020203" pitchFamily="18" charset="0"/>
              </a:rPr>
              <a:t> 开放域生成效果差</a:t>
            </a:r>
            <a:endParaRPr kumimoji="1" lang="zh-CN" altLang="en-US" sz="3200" dirty="0">
              <a:solidFill>
                <a:srgbClr val="C00000"/>
              </a:solidFill>
            </a:endParaRPr>
          </a:p>
        </p:txBody>
      </p:sp>
    </p:spTree>
    <p:extLst>
      <p:ext uri="{BB962C8B-B14F-4D97-AF65-F5344CB8AC3E}">
        <p14:creationId xmlns:p14="http://schemas.microsoft.com/office/powerpoint/2010/main" val="184741931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TotalTime>
  <Words>662</Words>
  <Application>Microsoft Macintosh PowerPoint</Application>
  <PresentationFormat>宽屏</PresentationFormat>
  <Paragraphs>93</Paragraphs>
  <Slides>26</Slides>
  <Notes>0</Notes>
  <HiddenSlides>0</HiddenSlides>
  <MMClips>3</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26</vt:i4>
      </vt:variant>
    </vt:vector>
  </HeadingPairs>
  <TitlesOfParts>
    <vt:vector size="35" baseType="lpstr">
      <vt:lpstr>等线</vt:lpstr>
      <vt:lpstr>等线 Light</vt:lpstr>
      <vt:lpstr>KaTeX_Main</vt:lpstr>
      <vt:lpstr>KaTeX_Math</vt:lpstr>
      <vt:lpstr>Arial</vt:lpstr>
      <vt:lpstr>Cambria Math</vt:lpstr>
      <vt:lpstr>Charter</vt:lpstr>
      <vt:lpstr>IBM Plex Mono</vt:lpstr>
      <vt:lpstr>Office 主题​​</vt:lpstr>
      <vt:lpstr>文本解码原理</vt:lpstr>
      <vt:lpstr>GPT3是怎么工作的</vt:lpstr>
      <vt:lpstr>自回归语言模型：根据前文预测下一个单词</vt:lpstr>
      <vt:lpstr>自回归语言模型</vt:lpstr>
      <vt:lpstr>MindNLP/huggingface Transformers 提供的文本生成方法</vt:lpstr>
      <vt:lpstr>Contents</vt:lpstr>
      <vt:lpstr>Greedy search</vt:lpstr>
      <vt:lpstr>Code Example</vt:lpstr>
      <vt:lpstr>Beam search</vt:lpstr>
      <vt:lpstr>Code Example</vt:lpstr>
      <vt:lpstr>Beam search issues</vt:lpstr>
      <vt:lpstr>Repeat problem</vt:lpstr>
      <vt:lpstr>Sample</vt:lpstr>
      <vt:lpstr>Code Example</vt:lpstr>
      <vt:lpstr>Temperature</vt:lpstr>
      <vt:lpstr>TopK sample</vt:lpstr>
      <vt:lpstr>TopK sample problems</vt:lpstr>
      <vt:lpstr>Top-P sample</vt:lpstr>
      <vt:lpstr>指定文本生成内容</vt:lpstr>
      <vt:lpstr>Beam search</vt:lpstr>
      <vt:lpstr>Constrained Beam search</vt:lpstr>
      <vt:lpstr>现有解码方法对比</vt:lpstr>
      <vt:lpstr>Contrastive Search</vt:lpstr>
      <vt:lpstr>LLM快速文本生成</vt:lpstr>
      <vt:lpstr>预测辅助模型</vt:lpstr>
      <vt:lpstr>预测辅助模型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文本解码原理</dc:title>
  <dc:creator>吕昱峰</dc:creator>
  <cp:lastModifiedBy>吕昱峰</cp:lastModifiedBy>
  <cp:revision>49</cp:revision>
  <dcterms:created xsi:type="dcterms:W3CDTF">2023-11-25T02:12:26Z</dcterms:created>
  <dcterms:modified xsi:type="dcterms:W3CDTF">2023-11-25T04:05:19Z</dcterms:modified>
</cp:coreProperties>
</file>

<file path=docProps/thumbnail.jpeg>
</file>